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58" r:id="rId4"/>
    <p:sldId id="259" r:id="rId5"/>
    <p:sldId id="260" r:id="rId6"/>
    <p:sldId id="261" r:id="rId7"/>
    <p:sldId id="262" r:id="rId8"/>
    <p:sldId id="263" r:id="rId9"/>
    <p:sldId id="264" r:id="rId10"/>
    <p:sldId id="265" r:id="rId11"/>
    <p:sldId id="266" r:id="rId12"/>
    <p:sldId id="273" r:id="rId13"/>
    <p:sldId id="274" r:id="rId14"/>
    <p:sldId id="267" r:id="rId15"/>
    <p:sldId id="268" r:id="rId16"/>
    <p:sldId id="269" r:id="rId17"/>
    <p:sldId id="270" r:id="rId18"/>
    <p:sldId id="271" r:id="rId19"/>
    <p:sldId id="272" r:id="rId20"/>
    <p:sldId id="277" r:id="rId21"/>
    <p:sldId id="278" r:id="rId22"/>
    <p:sldId id="279" r:id="rId23"/>
    <p:sldId id="280" r:id="rId24"/>
    <p:sldId id="281" r:id="rId25"/>
    <p:sldId id="282" r:id="rId26"/>
    <p:sldId id="284" r:id="rId27"/>
    <p:sldId id="286" r:id="rId28"/>
    <p:sldId id="287" r:id="rId29"/>
    <p:sldId id="288" r:id="rId30"/>
    <p:sldId id="289" r:id="rId31"/>
    <p:sldId id="290" r:id="rId32"/>
    <p:sldId id="291" r:id="rId33"/>
    <p:sldId id="292" r:id="rId3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nstantia" panose="02030602050306030303" pitchFamily="18" charset="0"/>
        <a:ea typeface="+mn-ea"/>
        <a:cs typeface="+mn-cs"/>
      </a:defRPr>
    </a:lvl1pPr>
    <a:lvl2pPr marL="457200" algn="l" rtl="0" eaLnBrk="0" fontAlgn="base" hangingPunct="0">
      <a:spcBef>
        <a:spcPct val="0"/>
      </a:spcBef>
      <a:spcAft>
        <a:spcPct val="0"/>
      </a:spcAft>
      <a:defRPr kern="1200">
        <a:solidFill>
          <a:schemeClr val="tx1"/>
        </a:solidFill>
        <a:latin typeface="Constantia" panose="02030602050306030303" pitchFamily="18" charset="0"/>
        <a:ea typeface="+mn-ea"/>
        <a:cs typeface="+mn-cs"/>
      </a:defRPr>
    </a:lvl2pPr>
    <a:lvl3pPr marL="914400" algn="l" rtl="0" eaLnBrk="0" fontAlgn="base" hangingPunct="0">
      <a:spcBef>
        <a:spcPct val="0"/>
      </a:spcBef>
      <a:spcAft>
        <a:spcPct val="0"/>
      </a:spcAft>
      <a:defRPr kern="1200">
        <a:solidFill>
          <a:schemeClr val="tx1"/>
        </a:solidFill>
        <a:latin typeface="Constantia" panose="02030602050306030303" pitchFamily="18" charset="0"/>
        <a:ea typeface="+mn-ea"/>
        <a:cs typeface="+mn-cs"/>
      </a:defRPr>
    </a:lvl3pPr>
    <a:lvl4pPr marL="1371600" algn="l" rtl="0" eaLnBrk="0" fontAlgn="base" hangingPunct="0">
      <a:spcBef>
        <a:spcPct val="0"/>
      </a:spcBef>
      <a:spcAft>
        <a:spcPct val="0"/>
      </a:spcAft>
      <a:defRPr kern="1200">
        <a:solidFill>
          <a:schemeClr val="tx1"/>
        </a:solidFill>
        <a:latin typeface="Constantia" panose="02030602050306030303" pitchFamily="18" charset="0"/>
        <a:ea typeface="+mn-ea"/>
        <a:cs typeface="+mn-cs"/>
      </a:defRPr>
    </a:lvl4pPr>
    <a:lvl5pPr marL="1828800" algn="l" rtl="0" eaLnBrk="0" fontAlgn="base" hangingPunct="0">
      <a:spcBef>
        <a:spcPct val="0"/>
      </a:spcBef>
      <a:spcAft>
        <a:spcPct val="0"/>
      </a:spcAft>
      <a:defRPr kern="1200">
        <a:solidFill>
          <a:schemeClr val="tx1"/>
        </a:solidFill>
        <a:latin typeface="Constantia" panose="02030602050306030303" pitchFamily="18" charset="0"/>
        <a:ea typeface="+mn-ea"/>
        <a:cs typeface="+mn-cs"/>
      </a:defRPr>
    </a:lvl5pPr>
    <a:lvl6pPr marL="2286000" algn="l" defTabSz="914400" rtl="0" eaLnBrk="1" latinLnBrk="0" hangingPunct="1">
      <a:defRPr kern="1200">
        <a:solidFill>
          <a:schemeClr val="tx1"/>
        </a:solidFill>
        <a:latin typeface="Constantia" panose="02030602050306030303" pitchFamily="18" charset="0"/>
        <a:ea typeface="+mn-ea"/>
        <a:cs typeface="+mn-cs"/>
      </a:defRPr>
    </a:lvl6pPr>
    <a:lvl7pPr marL="2743200" algn="l" defTabSz="914400" rtl="0" eaLnBrk="1" latinLnBrk="0" hangingPunct="1">
      <a:defRPr kern="1200">
        <a:solidFill>
          <a:schemeClr val="tx1"/>
        </a:solidFill>
        <a:latin typeface="Constantia" panose="02030602050306030303" pitchFamily="18" charset="0"/>
        <a:ea typeface="+mn-ea"/>
        <a:cs typeface="+mn-cs"/>
      </a:defRPr>
    </a:lvl7pPr>
    <a:lvl8pPr marL="3200400" algn="l" defTabSz="914400" rtl="0" eaLnBrk="1" latinLnBrk="0" hangingPunct="1">
      <a:defRPr kern="1200">
        <a:solidFill>
          <a:schemeClr val="tx1"/>
        </a:solidFill>
        <a:latin typeface="Constantia" panose="02030602050306030303" pitchFamily="18" charset="0"/>
        <a:ea typeface="+mn-ea"/>
        <a:cs typeface="+mn-cs"/>
      </a:defRPr>
    </a:lvl8pPr>
    <a:lvl9pPr marL="3657600" algn="l" defTabSz="914400" rtl="0" eaLnBrk="1" latinLnBrk="0" hangingPunct="1">
      <a:defRPr kern="1200">
        <a:solidFill>
          <a:schemeClr val="tx1"/>
        </a:solidFill>
        <a:latin typeface="Constantia" panose="020306020503060303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32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B0E628C7-1878-47B0-8C8D-E5D1BB97FA0C}" type="datetimeFigureOut">
              <a:rPr lang="en-US"/>
              <a:pPr>
                <a:defRPr/>
              </a:pPr>
              <a:t>10/14/2019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N"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083D9753-3DFB-407F-A545-F8B257141FFE}" type="slidenum">
              <a:rPr lang="en-IN"/>
              <a:pPr/>
              <a:t>‹#›</a:t>
            </a:fld>
            <a:endParaRPr lang="en-IN"/>
          </a:p>
        </p:txBody>
      </p:sp>
    </p:spTree>
    <p:extLst>
      <p:ext uri="{BB962C8B-B14F-4D97-AF65-F5344CB8AC3E}">
        <p14:creationId xmlns:p14="http://schemas.microsoft.com/office/powerpoint/2010/main" val="36826301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4" name="Date Placeholder 29">
            <a:extLst>
              <a:ext uri="{FF2B5EF4-FFF2-40B4-BE49-F238E27FC236}"/>
            </a:extLst>
          </p:cNvPr>
          <p:cNvSpPr>
            <a:spLocks noGrp="1"/>
          </p:cNvSpPr>
          <p:nvPr>
            <p:ph type="dt" sz="half" idx="10"/>
          </p:nvPr>
        </p:nvSpPr>
        <p:spPr/>
        <p:txBody>
          <a:bodyPr/>
          <a:lstStyle>
            <a:lvl1pPr>
              <a:defRPr/>
            </a:lvl1pPr>
          </a:lstStyle>
          <a:p>
            <a:pPr>
              <a:defRPr/>
            </a:pPr>
            <a:fld id="{0429D64F-A761-4A77-AD18-13936148C033}" type="datetime1">
              <a:rPr lang="en-US"/>
              <a:pPr>
                <a:defRPr/>
              </a:pPr>
              <a:t>10/14/2019</a:t>
            </a:fld>
            <a:endParaRPr lang="en-IN"/>
          </a:p>
        </p:txBody>
      </p:sp>
      <p:sp>
        <p:nvSpPr>
          <p:cNvPr id="5" name="Footer Placeholder 18">
            <a:extLst>
              <a:ext uri="{FF2B5EF4-FFF2-40B4-BE49-F238E27FC236}"/>
            </a:extLst>
          </p:cNvPr>
          <p:cNvSpPr>
            <a:spLocks noGrp="1"/>
          </p:cNvSpPr>
          <p:nvPr>
            <p:ph type="ftr" sz="quarter" idx="11"/>
          </p:nvPr>
        </p:nvSpPr>
        <p:spPr/>
        <p:txBody>
          <a:bodyPr/>
          <a:lstStyle>
            <a:lvl1pPr>
              <a:defRPr/>
            </a:lvl1pPr>
          </a:lstStyle>
          <a:p>
            <a:pPr>
              <a:defRPr/>
            </a:pPr>
            <a:r>
              <a:rPr lang="en-IN"/>
              <a:t>Created by: Prof. Ashish Shah, J. M. PATEL COLLEGE</a:t>
            </a:r>
          </a:p>
        </p:txBody>
      </p:sp>
      <p:sp>
        <p:nvSpPr>
          <p:cNvPr id="6" name="Slide Number Placeholder 26">
            <a:extLst>
              <a:ext uri="{FF2B5EF4-FFF2-40B4-BE49-F238E27FC236}"/>
            </a:extLst>
          </p:cNvPr>
          <p:cNvSpPr>
            <a:spLocks noGrp="1"/>
          </p:cNvSpPr>
          <p:nvPr>
            <p:ph type="sldNum" sz="quarter" idx="12"/>
          </p:nvPr>
        </p:nvSpPr>
        <p:spPr/>
        <p:txBody>
          <a:bodyPr/>
          <a:lstStyle>
            <a:lvl1pPr>
              <a:defRPr>
                <a:solidFill>
                  <a:srgbClr val="D1EAEE"/>
                </a:solidFill>
              </a:defRPr>
            </a:lvl1pPr>
          </a:lstStyle>
          <a:p>
            <a:fld id="{40477999-E6C7-4928-B502-7D4E519874B0}" type="slidenum">
              <a:rPr lang="en-IN"/>
              <a:pPr/>
              <a:t>‹#›</a:t>
            </a:fld>
            <a:endParaRPr lang="en-IN"/>
          </a:p>
        </p:txBody>
      </p:sp>
    </p:spTree>
    <p:extLst>
      <p:ext uri="{BB962C8B-B14F-4D97-AF65-F5344CB8AC3E}">
        <p14:creationId xmlns:p14="http://schemas.microsoft.com/office/powerpoint/2010/main" val="178643354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F6ECB37C-7A32-4F4B-9BFE-958A79176127}" type="datetime1">
              <a:rPr lang="en-US"/>
              <a:pPr>
                <a:defRPr/>
              </a:pPr>
              <a:t>10/14/2019</a:t>
            </a:fld>
            <a:endParaRPr lang="en-IN"/>
          </a:p>
        </p:txBody>
      </p:sp>
      <p:sp>
        <p:nvSpPr>
          <p:cNvPr id="5" name="Footer Placeholder 21"/>
          <p:cNvSpPr>
            <a:spLocks noGrp="1"/>
          </p:cNvSpPr>
          <p:nvPr>
            <p:ph type="ftr" sz="quarter" idx="11"/>
          </p:nvPr>
        </p:nvSpPr>
        <p:spPr/>
        <p:txBody>
          <a:bodyPr/>
          <a:lstStyle>
            <a:lvl1pPr>
              <a:defRPr/>
            </a:lvl1pPr>
          </a:lstStyle>
          <a:p>
            <a:pPr>
              <a:defRPr/>
            </a:pPr>
            <a:r>
              <a:rPr lang="en-IN"/>
              <a:t>Created by: Prof. Ashish Shah, J. M. PATEL COLLEGE</a:t>
            </a:r>
          </a:p>
        </p:txBody>
      </p:sp>
      <p:sp>
        <p:nvSpPr>
          <p:cNvPr id="6" name="Slide Number Placeholder 17"/>
          <p:cNvSpPr>
            <a:spLocks noGrp="1"/>
          </p:cNvSpPr>
          <p:nvPr>
            <p:ph type="sldNum" sz="quarter" idx="12"/>
          </p:nvPr>
        </p:nvSpPr>
        <p:spPr/>
        <p:txBody>
          <a:bodyPr/>
          <a:lstStyle>
            <a:lvl1pPr>
              <a:defRPr/>
            </a:lvl1pPr>
          </a:lstStyle>
          <a:p>
            <a:fld id="{7E793727-4521-4E21-ADB6-CED5A95A792F}" type="slidenum">
              <a:rPr lang="en-IN"/>
              <a:pPr/>
              <a:t>‹#›</a:t>
            </a:fld>
            <a:endParaRPr lang="en-IN"/>
          </a:p>
        </p:txBody>
      </p:sp>
    </p:spTree>
    <p:extLst>
      <p:ext uri="{BB962C8B-B14F-4D97-AF65-F5344CB8AC3E}">
        <p14:creationId xmlns:p14="http://schemas.microsoft.com/office/powerpoint/2010/main" val="33143560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13B832EF-3683-49D5-A02E-553126398A9C}" type="datetime1">
              <a:rPr lang="en-US"/>
              <a:pPr>
                <a:defRPr/>
              </a:pPr>
              <a:t>10/14/2019</a:t>
            </a:fld>
            <a:endParaRPr lang="en-IN"/>
          </a:p>
        </p:txBody>
      </p:sp>
      <p:sp>
        <p:nvSpPr>
          <p:cNvPr id="5" name="Footer Placeholder 21"/>
          <p:cNvSpPr>
            <a:spLocks noGrp="1"/>
          </p:cNvSpPr>
          <p:nvPr>
            <p:ph type="ftr" sz="quarter" idx="11"/>
          </p:nvPr>
        </p:nvSpPr>
        <p:spPr/>
        <p:txBody>
          <a:bodyPr/>
          <a:lstStyle>
            <a:lvl1pPr>
              <a:defRPr/>
            </a:lvl1pPr>
          </a:lstStyle>
          <a:p>
            <a:pPr>
              <a:defRPr/>
            </a:pPr>
            <a:r>
              <a:rPr lang="en-IN"/>
              <a:t>Created by: Prof. Ashish Shah, J. M. PATEL COLLEGE</a:t>
            </a:r>
          </a:p>
        </p:txBody>
      </p:sp>
      <p:sp>
        <p:nvSpPr>
          <p:cNvPr id="6" name="Slide Number Placeholder 17"/>
          <p:cNvSpPr>
            <a:spLocks noGrp="1"/>
          </p:cNvSpPr>
          <p:nvPr>
            <p:ph type="sldNum" sz="quarter" idx="12"/>
          </p:nvPr>
        </p:nvSpPr>
        <p:spPr/>
        <p:txBody>
          <a:bodyPr/>
          <a:lstStyle>
            <a:lvl1pPr>
              <a:defRPr/>
            </a:lvl1pPr>
          </a:lstStyle>
          <a:p>
            <a:fld id="{2B27BED5-2CBF-4BB7-B805-7A8DC47DC34E}" type="slidenum">
              <a:rPr lang="en-IN"/>
              <a:pPr/>
              <a:t>‹#›</a:t>
            </a:fld>
            <a:endParaRPr lang="en-IN"/>
          </a:p>
        </p:txBody>
      </p:sp>
    </p:spTree>
    <p:extLst>
      <p:ext uri="{BB962C8B-B14F-4D97-AF65-F5344CB8AC3E}">
        <p14:creationId xmlns:p14="http://schemas.microsoft.com/office/powerpoint/2010/main" val="3020025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pPr>
              <a:defRPr/>
            </a:pPr>
            <a:fld id="{C568FEC7-10D6-40EB-9FCB-6BFF7C0878B6}" type="datetime1">
              <a:rPr lang="en-US"/>
              <a:pPr>
                <a:defRPr/>
              </a:pPr>
              <a:t>10/14/2019</a:t>
            </a:fld>
            <a:endParaRPr lang="en-IN"/>
          </a:p>
        </p:txBody>
      </p:sp>
      <p:sp>
        <p:nvSpPr>
          <p:cNvPr id="5" name="Footer Placeholder 21"/>
          <p:cNvSpPr>
            <a:spLocks noGrp="1"/>
          </p:cNvSpPr>
          <p:nvPr>
            <p:ph type="ftr" sz="quarter" idx="11"/>
          </p:nvPr>
        </p:nvSpPr>
        <p:spPr/>
        <p:txBody>
          <a:bodyPr/>
          <a:lstStyle>
            <a:lvl1pPr>
              <a:defRPr/>
            </a:lvl1pPr>
          </a:lstStyle>
          <a:p>
            <a:pPr>
              <a:defRPr/>
            </a:pPr>
            <a:r>
              <a:rPr lang="en-IN"/>
              <a:t>Created by: Prof. Ashish Shah, J. M. PATEL COLLEGE</a:t>
            </a:r>
          </a:p>
        </p:txBody>
      </p:sp>
      <p:sp>
        <p:nvSpPr>
          <p:cNvPr id="6" name="Slide Number Placeholder 17"/>
          <p:cNvSpPr>
            <a:spLocks noGrp="1"/>
          </p:cNvSpPr>
          <p:nvPr>
            <p:ph type="sldNum" sz="quarter" idx="12"/>
          </p:nvPr>
        </p:nvSpPr>
        <p:spPr/>
        <p:txBody>
          <a:bodyPr/>
          <a:lstStyle>
            <a:lvl1pPr>
              <a:defRPr/>
            </a:lvl1pPr>
          </a:lstStyle>
          <a:p>
            <a:fld id="{A9676631-B40D-4278-9CAC-724A38491BD0}" type="slidenum">
              <a:rPr lang="en-IN"/>
              <a:pPr/>
              <a:t>‹#›</a:t>
            </a:fld>
            <a:endParaRPr lang="en-IN"/>
          </a:p>
        </p:txBody>
      </p:sp>
    </p:spTree>
    <p:extLst>
      <p:ext uri="{BB962C8B-B14F-4D97-AF65-F5344CB8AC3E}">
        <p14:creationId xmlns:p14="http://schemas.microsoft.com/office/powerpoint/2010/main" val="1781125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extLst>
          </p:cNvPr>
          <p:cNvSpPr>
            <a:spLocks noGrp="1"/>
          </p:cNvSpPr>
          <p:nvPr>
            <p:ph type="dt" sz="half" idx="10"/>
          </p:nvPr>
        </p:nvSpPr>
        <p:spPr/>
        <p:txBody>
          <a:bodyPr/>
          <a:lstStyle>
            <a:lvl1pPr>
              <a:defRPr/>
            </a:lvl1pPr>
          </a:lstStyle>
          <a:p>
            <a:pPr>
              <a:defRPr/>
            </a:pPr>
            <a:fld id="{6A29EA22-6D7B-487C-A7BF-A9E816A77270}" type="datetime1">
              <a:rPr lang="en-US"/>
              <a:pPr>
                <a:defRPr/>
              </a:pPr>
              <a:t>10/14/2019</a:t>
            </a:fld>
            <a:endParaRPr lang="en-IN"/>
          </a:p>
        </p:txBody>
      </p:sp>
      <p:sp>
        <p:nvSpPr>
          <p:cNvPr id="5" name="Footer Placeholder 4">
            <a:extLst>
              <a:ext uri="{FF2B5EF4-FFF2-40B4-BE49-F238E27FC236}"/>
            </a:extLst>
          </p:cNvPr>
          <p:cNvSpPr>
            <a:spLocks noGrp="1"/>
          </p:cNvSpPr>
          <p:nvPr>
            <p:ph type="ftr" sz="quarter" idx="11"/>
          </p:nvPr>
        </p:nvSpPr>
        <p:spPr/>
        <p:txBody>
          <a:bodyPr/>
          <a:lstStyle>
            <a:lvl1pPr>
              <a:defRPr/>
            </a:lvl1pPr>
          </a:lstStyle>
          <a:p>
            <a:pPr>
              <a:defRPr/>
            </a:pPr>
            <a:r>
              <a:rPr lang="en-IN"/>
              <a:t>Created by: Prof. Ashish Shah, J. M. PATEL COLLEGE</a:t>
            </a:r>
          </a:p>
        </p:txBody>
      </p:sp>
      <p:sp>
        <p:nvSpPr>
          <p:cNvPr id="6" name="Slide Number Placeholder 5">
            <a:extLst>
              <a:ext uri="{FF2B5EF4-FFF2-40B4-BE49-F238E27FC236}"/>
            </a:extLst>
          </p:cNvPr>
          <p:cNvSpPr>
            <a:spLocks noGrp="1"/>
          </p:cNvSpPr>
          <p:nvPr>
            <p:ph type="sldNum" sz="quarter" idx="12"/>
          </p:nvPr>
        </p:nvSpPr>
        <p:spPr/>
        <p:txBody>
          <a:bodyPr/>
          <a:lstStyle>
            <a:lvl1pPr>
              <a:defRPr>
                <a:solidFill>
                  <a:srgbClr val="D1EAEE"/>
                </a:solidFill>
              </a:defRPr>
            </a:lvl1pPr>
          </a:lstStyle>
          <a:p>
            <a:fld id="{CF7037A9-4283-491F-9B20-3E2B90C2CF51}" type="slidenum">
              <a:rPr lang="en-IN"/>
              <a:pPr/>
              <a:t>‹#›</a:t>
            </a:fld>
            <a:endParaRPr lang="en-IN"/>
          </a:p>
        </p:txBody>
      </p:sp>
    </p:spTree>
    <p:extLst>
      <p:ext uri="{BB962C8B-B14F-4D97-AF65-F5344CB8AC3E}">
        <p14:creationId xmlns:p14="http://schemas.microsoft.com/office/powerpoint/2010/main" val="220428910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59B2CDB6-7BE2-4F80-B6DA-8E69D7136075}" type="datetime1">
              <a:rPr lang="en-US"/>
              <a:pPr>
                <a:defRPr/>
              </a:pPr>
              <a:t>10/14/2019</a:t>
            </a:fld>
            <a:endParaRPr lang="en-IN"/>
          </a:p>
        </p:txBody>
      </p:sp>
      <p:sp>
        <p:nvSpPr>
          <p:cNvPr id="6" name="Footer Placeholder 21"/>
          <p:cNvSpPr>
            <a:spLocks noGrp="1"/>
          </p:cNvSpPr>
          <p:nvPr>
            <p:ph type="ftr" sz="quarter" idx="11"/>
          </p:nvPr>
        </p:nvSpPr>
        <p:spPr/>
        <p:txBody>
          <a:bodyPr/>
          <a:lstStyle>
            <a:lvl1pPr>
              <a:defRPr/>
            </a:lvl1pPr>
          </a:lstStyle>
          <a:p>
            <a:pPr>
              <a:defRPr/>
            </a:pPr>
            <a:r>
              <a:rPr lang="en-IN"/>
              <a:t>Created by: Prof. Ashish Shah, J. M. PATEL COLLEGE</a:t>
            </a:r>
          </a:p>
        </p:txBody>
      </p:sp>
      <p:sp>
        <p:nvSpPr>
          <p:cNvPr id="7" name="Slide Number Placeholder 17"/>
          <p:cNvSpPr>
            <a:spLocks noGrp="1"/>
          </p:cNvSpPr>
          <p:nvPr>
            <p:ph type="sldNum" sz="quarter" idx="12"/>
          </p:nvPr>
        </p:nvSpPr>
        <p:spPr/>
        <p:txBody>
          <a:bodyPr/>
          <a:lstStyle>
            <a:lvl1pPr>
              <a:defRPr/>
            </a:lvl1pPr>
          </a:lstStyle>
          <a:p>
            <a:fld id="{88A74598-4A19-4BB3-9E8D-8090D965382D}" type="slidenum">
              <a:rPr lang="en-IN"/>
              <a:pPr/>
              <a:t>‹#›</a:t>
            </a:fld>
            <a:endParaRPr lang="en-IN"/>
          </a:p>
        </p:txBody>
      </p:sp>
    </p:spTree>
    <p:extLst>
      <p:ext uri="{BB962C8B-B14F-4D97-AF65-F5344CB8AC3E}">
        <p14:creationId xmlns:p14="http://schemas.microsoft.com/office/powerpoint/2010/main" val="2509196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pPr>
              <a:defRPr/>
            </a:pPr>
            <a:fld id="{0051C59B-9E92-4D26-A935-544841A79AA8}" type="datetime1">
              <a:rPr lang="en-US"/>
              <a:pPr>
                <a:defRPr/>
              </a:pPr>
              <a:t>10/14/2019</a:t>
            </a:fld>
            <a:endParaRPr lang="en-IN"/>
          </a:p>
        </p:txBody>
      </p:sp>
      <p:sp>
        <p:nvSpPr>
          <p:cNvPr id="8" name="Footer Placeholder 21"/>
          <p:cNvSpPr>
            <a:spLocks noGrp="1"/>
          </p:cNvSpPr>
          <p:nvPr>
            <p:ph type="ftr" sz="quarter" idx="11"/>
          </p:nvPr>
        </p:nvSpPr>
        <p:spPr/>
        <p:txBody>
          <a:bodyPr/>
          <a:lstStyle>
            <a:lvl1pPr>
              <a:defRPr/>
            </a:lvl1pPr>
          </a:lstStyle>
          <a:p>
            <a:pPr>
              <a:defRPr/>
            </a:pPr>
            <a:r>
              <a:rPr lang="en-IN"/>
              <a:t>Created by: Prof. Ashish Shah, J. M. PATEL COLLEGE</a:t>
            </a:r>
          </a:p>
        </p:txBody>
      </p:sp>
      <p:sp>
        <p:nvSpPr>
          <p:cNvPr id="9" name="Slide Number Placeholder 17"/>
          <p:cNvSpPr>
            <a:spLocks noGrp="1"/>
          </p:cNvSpPr>
          <p:nvPr>
            <p:ph type="sldNum" sz="quarter" idx="12"/>
          </p:nvPr>
        </p:nvSpPr>
        <p:spPr/>
        <p:txBody>
          <a:bodyPr/>
          <a:lstStyle>
            <a:lvl1pPr>
              <a:defRPr/>
            </a:lvl1pPr>
          </a:lstStyle>
          <a:p>
            <a:fld id="{5CADB848-DA00-4806-A64D-FFAEA0BDA3AB}" type="slidenum">
              <a:rPr lang="en-IN"/>
              <a:pPr/>
              <a:t>‹#›</a:t>
            </a:fld>
            <a:endParaRPr lang="en-IN"/>
          </a:p>
        </p:txBody>
      </p:sp>
    </p:spTree>
    <p:extLst>
      <p:ext uri="{BB962C8B-B14F-4D97-AF65-F5344CB8AC3E}">
        <p14:creationId xmlns:p14="http://schemas.microsoft.com/office/powerpoint/2010/main" val="2422969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pPr>
              <a:defRPr/>
            </a:pPr>
            <a:fld id="{D83D7BA7-0979-4EDC-8F95-1859CA1B1DC8}" type="datetime1">
              <a:rPr lang="en-US"/>
              <a:pPr>
                <a:defRPr/>
              </a:pPr>
              <a:t>10/14/2019</a:t>
            </a:fld>
            <a:endParaRPr lang="en-IN"/>
          </a:p>
        </p:txBody>
      </p:sp>
      <p:sp>
        <p:nvSpPr>
          <p:cNvPr id="4" name="Footer Placeholder 21"/>
          <p:cNvSpPr>
            <a:spLocks noGrp="1"/>
          </p:cNvSpPr>
          <p:nvPr>
            <p:ph type="ftr" sz="quarter" idx="11"/>
          </p:nvPr>
        </p:nvSpPr>
        <p:spPr/>
        <p:txBody>
          <a:bodyPr/>
          <a:lstStyle>
            <a:lvl1pPr>
              <a:defRPr/>
            </a:lvl1pPr>
          </a:lstStyle>
          <a:p>
            <a:pPr>
              <a:defRPr/>
            </a:pPr>
            <a:r>
              <a:rPr lang="en-IN"/>
              <a:t>Created by: Prof. Ashish Shah, J. M. PATEL COLLEGE</a:t>
            </a:r>
          </a:p>
        </p:txBody>
      </p:sp>
      <p:sp>
        <p:nvSpPr>
          <p:cNvPr id="5" name="Slide Number Placeholder 17"/>
          <p:cNvSpPr>
            <a:spLocks noGrp="1"/>
          </p:cNvSpPr>
          <p:nvPr>
            <p:ph type="sldNum" sz="quarter" idx="12"/>
          </p:nvPr>
        </p:nvSpPr>
        <p:spPr/>
        <p:txBody>
          <a:bodyPr/>
          <a:lstStyle>
            <a:lvl1pPr>
              <a:defRPr/>
            </a:lvl1pPr>
          </a:lstStyle>
          <a:p>
            <a:fld id="{9E91A57E-525A-4419-85D6-3E7838743689}" type="slidenum">
              <a:rPr lang="en-IN"/>
              <a:pPr/>
              <a:t>‹#›</a:t>
            </a:fld>
            <a:endParaRPr lang="en-IN"/>
          </a:p>
        </p:txBody>
      </p:sp>
    </p:spTree>
    <p:extLst>
      <p:ext uri="{BB962C8B-B14F-4D97-AF65-F5344CB8AC3E}">
        <p14:creationId xmlns:p14="http://schemas.microsoft.com/office/powerpoint/2010/main" val="1566816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2818C1D4-78C9-4E09-B772-0D0DC5CD7426}" type="datetime1">
              <a:rPr lang="en-US"/>
              <a:pPr>
                <a:defRPr/>
              </a:pPr>
              <a:t>10/14/2019</a:t>
            </a:fld>
            <a:endParaRPr lang="en-IN"/>
          </a:p>
        </p:txBody>
      </p:sp>
      <p:sp>
        <p:nvSpPr>
          <p:cNvPr id="3" name="Footer Placeholder 21"/>
          <p:cNvSpPr>
            <a:spLocks noGrp="1"/>
          </p:cNvSpPr>
          <p:nvPr>
            <p:ph type="ftr" sz="quarter" idx="11"/>
          </p:nvPr>
        </p:nvSpPr>
        <p:spPr/>
        <p:txBody>
          <a:bodyPr/>
          <a:lstStyle>
            <a:lvl1pPr>
              <a:defRPr/>
            </a:lvl1pPr>
          </a:lstStyle>
          <a:p>
            <a:pPr>
              <a:defRPr/>
            </a:pPr>
            <a:r>
              <a:rPr lang="en-IN"/>
              <a:t>Created by: Prof. Ashish Shah, J. M. PATEL COLLEGE</a:t>
            </a:r>
          </a:p>
        </p:txBody>
      </p:sp>
      <p:sp>
        <p:nvSpPr>
          <p:cNvPr id="4" name="Slide Number Placeholder 17"/>
          <p:cNvSpPr>
            <a:spLocks noGrp="1"/>
          </p:cNvSpPr>
          <p:nvPr>
            <p:ph type="sldNum" sz="quarter" idx="12"/>
          </p:nvPr>
        </p:nvSpPr>
        <p:spPr/>
        <p:txBody>
          <a:bodyPr/>
          <a:lstStyle>
            <a:lvl1pPr>
              <a:defRPr/>
            </a:lvl1pPr>
          </a:lstStyle>
          <a:p>
            <a:fld id="{120E6C2F-52FE-4D26-A582-4FCD074580E7}" type="slidenum">
              <a:rPr lang="en-IN"/>
              <a:pPr/>
              <a:t>‹#›</a:t>
            </a:fld>
            <a:endParaRPr lang="en-IN"/>
          </a:p>
        </p:txBody>
      </p:sp>
    </p:spTree>
    <p:extLst>
      <p:ext uri="{BB962C8B-B14F-4D97-AF65-F5344CB8AC3E}">
        <p14:creationId xmlns:p14="http://schemas.microsoft.com/office/powerpoint/2010/main" val="10737558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p:cNvSpPr>
            <a:spLocks noGrp="1"/>
          </p:cNvSpPr>
          <p:nvPr>
            <p:ph type="dt" sz="half" idx="10"/>
          </p:nvPr>
        </p:nvSpPr>
        <p:spPr/>
        <p:txBody>
          <a:bodyPr/>
          <a:lstStyle>
            <a:lvl1pPr>
              <a:defRPr/>
            </a:lvl1pPr>
          </a:lstStyle>
          <a:p>
            <a:pPr>
              <a:defRPr/>
            </a:pPr>
            <a:fld id="{667C6F7F-5009-42B7-820F-6A2C2218B48B}" type="datetime1">
              <a:rPr lang="en-US"/>
              <a:pPr>
                <a:defRPr/>
              </a:pPr>
              <a:t>10/14/2019</a:t>
            </a:fld>
            <a:endParaRPr lang="en-IN"/>
          </a:p>
        </p:txBody>
      </p:sp>
      <p:sp>
        <p:nvSpPr>
          <p:cNvPr id="6" name="Footer Placeholder 21"/>
          <p:cNvSpPr>
            <a:spLocks noGrp="1"/>
          </p:cNvSpPr>
          <p:nvPr>
            <p:ph type="ftr" sz="quarter" idx="11"/>
          </p:nvPr>
        </p:nvSpPr>
        <p:spPr/>
        <p:txBody>
          <a:bodyPr/>
          <a:lstStyle>
            <a:lvl1pPr>
              <a:defRPr/>
            </a:lvl1pPr>
          </a:lstStyle>
          <a:p>
            <a:pPr>
              <a:defRPr/>
            </a:pPr>
            <a:r>
              <a:rPr lang="en-IN"/>
              <a:t>Created by: Prof. Ashish Shah, J. M. PATEL COLLEGE</a:t>
            </a:r>
          </a:p>
        </p:txBody>
      </p:sp>
      <p:sp>
        <p:nvSpPr>
          <p:cNvPr id="7" name="Slide Number Placeholder 17"/>
          <p:cNvSpPr>
            <a:spLocks noGrp="1"/>
          </p:cNvSpPr>
          <p:nvPr>
            <p:ph type="sldNum" sz="quarter" idx="12"/>
          </p:nvPr>
        </p:nvSpPr>
        <p:spPr/>
        <p:txBody>
          <a:bodyPr/>
          <a:lstStyle>
            <a:lvl1pPr>
              <a:defRPr/>
            </a:lvl1pPr>
          </a:lstStyle>
          <a:p>
            <a:fld id="{7AC6E95F-D0F3-40C6-8764-233A5B561F0C}" type="slidenum">
              <a:rPr lang="en-IN"/>
              <a:pPr/>
              <a:t>‹#›</a:t>
            </a:fld>
            <a:endParaRPr lang="en-IN"/>
          </a:p>
        </p:txBody>
      </p:sp>
    </p:spTree>
    <p:extLst>
      <p:ext uri="{BB962C8B-B14F-4D97-AF65-F5344CB8AC3E}">
        <p14:creationId xmlns:p14="http://schemas.microsoft.com/office/powerpoint/2010/main" val="2223442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a:extLst>
              <a:ext uri="{FF2B5EF4-FFF2-40B4-BE49-F238E27FC236}"/>
            </a:extLst>
          </p:cNvPr>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ight Triangle 5">
            <a:extLst>
              <a:ext uri="{FF2B5EF4-FFF2-40B4-BE49-F238E27FC236}"/>
            </a:extLst>
          </p:cNvPr>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Freeform 9">
            <a:extLst>
              <a:ext uri="{FF2B5EF4-FFF2-40B4-BE49-F238E27FC236}"/>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8" name="Freeform 10">
            <a:extLst>
              <a:ext uri="{FF2B5EF4-FFF2-40B4-BE49-F238E27FC236}"/>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a:t>Click icon to add picture</a:t>
            </a:r>
            <a:endParaRPr lang="en-US" noProof="0" dirty="0"/>
          </a:p>
        </p:txBody>
      </p:sp>
      <p:sp>
        <p:nvSpPr>
          <p:cNvPr id="9" name="Date Placeholder 4">
            <a:extLst>
              <a:ext uri="{FF2B5EF4-FFF2-40B4-BE49-F238E27FC236}"/>
            </a:extLst>
          </p:cNvPr>
          <p:cNvSpPr>
            <a:spLocks noGrp="1"/>
          </p:cNvSpPr>
          <p:nvPr>
            <p:ph type="dt" sz="half" idx="10"/>
          </p:nvPr>
        </p:nvSpPr>
        <p:spPr/>
        <p:txBody>
          <a:bodyPr/>
          <a:lstStyle>
            <a:lvl1pPr>
              <a:defRPr/>
            </a:lvl1pPr>
          </a:lstStyle>
          <a:p>
            <a:pPr>
              <a:defRPr/>
            </a:pPr>
            <a:fld id="{E63C8B33-AADB-477C-8F3B-0C8F60E98341}" type="datetime1">
              <a:rPr lang="en-US"/>
              <a:pPr>
                <a:defRPr/>
              </a:pPr>
              <a:t>10/14/2019</a:t>
            </a:fld>
            <a:endParaRPr lang="en-IN"/>
          </a:p>
        </p:txBody>
      </p:sp>
      <p:sp>
        <p:nvSpPr>
          <p:cNvPr id="10" name="Footer Placeholder 5">
            <a:extLst>
              <a:ext uri="{FF2B5EF4-FFF2-40B4-BE49-F238E27FC236}"/>
            </a:extLst>
          </p:cNvPr>
          <p:cNvSpPr>
            <a:spLocks noGrp="1"/>
          </p:cNvSpPr>
          <p:nvPr>
            <p:ph type="ftr" sz="quarter" idx="11"/>
          </p:nvPr>
        </p:nvSpPr>
        <p:spPr/>
        <p:txBody>
          <a:bodyPr/>
          <a:lstStyle>
            <a:lvl1pPr>
              <a:defRPr/>
            </a:lvl1pPr>
          </a:lstStyle>
          <a:p>
            <a:pPr>
              <a:defRPr/>
            </a:pPr>
            <a:r>
              <a:rPr lang="en-IN"/>
              <a:t>Created by: Prof. Ashish Shah, J. M. PATEL COLLEGE</a:t>
            </a:r>
          </a:p>
        </p:txBody>
      </p:sp>
      <p:sp>
        <p:nvSpPr>
          <p:cNvPr id="11" name="Slide Number Placeholder 6">
            <a:extLst>
              <a:ext uri="{FF2B5EF4-FFF2-40B4-BE49-F238E27FC236}"/>
            </a:extLst>
          </p:cNvPr>
          <p:cNvSpPr>
            <a:spLocks noGrp="1"/>
          </p:cNvSpPr>
          <p:nvPr>
            <p:ph type="sldNum" sz="quarter" idx="12"/>
          </p:nvPr>
        </p:nvSpPr>
        <p:spPr>
          <a:xfrm>
            <a:off x="8077200" y="6356350"/>
            <a:ext cx="609600" cy="365125"/>
          </a:xfrm>
        </p:spPr>
        <p:txBody>
          <a:bodyPr/>
          <a:lstStyle>
            <a:lvl1pPr>
              <a:defRPr/>
            </a:lvl1pPr>
          </a:lstStyle>
          <a:p>
            <a:fld id="{35A231DE-2DA0-4005-8C93-119BB7C17C9E}" type="slidenum">
              <a:rPr lang="en-IN"/>
              <a:pPr/>
              <a:t>‹#›</a:t>
            </a:fld>
            <a:endParaRPr lang="en-IN"/>
          </a:p>
        </p:txBody>
      </p:sp>
    </p:spTree>
    <p:extLst>
      <p:ext uri="{BB962C8B-B14F-4D97-AF65-F5344CB8AC3E}">
        <p14:creationId xmlns:p14="http://schemas.microsoft.com/office/powerpoint/2010/main" val="3799524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028" name="Title Placeholder 8"/>
          <p:cNvSpPr>
            <a:spLocks noGrp="1" noChangeArrowheads="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noChangeArrowheads="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F57590BE-4716-4A0E-A9DC-EAE337D2FEEE}" type="datetime1">
              <a:rPr lang="en-US"/>
              <a:pPr>
                <a:defRPr/>
              </a:pPr>
              <a:t>10/14/2019</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r>
              <a:rPr lang="en-IN"/>
              <a:t>Created by: Prof. Ashish Shah, J. M. PATEL COLLEGE</a:t>
            </a: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fld id="{513FE291-1D22-4CE5-8D8E-E6D3D7BA1977}" type="slidenum">
              <a:rPr lang="en-IN"/>
              <a:pPr/>
              <a:t>‹#›</a:t>
            </a:fld>
            <a:endParaRPr lang="en-IN"/>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1" fontAlgn="auto" hangingPunct="1">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39" r:id="rId1"/>
    <p:sldLayoutId id="2147483731" r:id="rId2"/>
    <p:sldLayoutId id="2147483740" r:id="rId3"/>
    <p:sldLayoutId id="2147483732" r:id="rId4"/>
    <p:sldLayoutId id="2147483733" r:id="rId5"/>
    <p:sldLayoutId id="2147483734" r:id="rId6"/>
    <p:sldLayoutId id="2147483735" r:id="rId7"/>
    <p:sldLayoutId id="2147483736" r:id="rId8"/>
    <p:sldLayoutId id="2147483741" r:id="rId9"/>
    <p:sldLayoutId id="2147483737" r:id="rId10"/>
    <p:sldLayoutId id="2147483738" r:id="rId11"/>
  </p:sldLayoutIdLst>
  <p:hf hdr="0" dt="0"/>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google.co.in/url?sa=i&amp;rct=j&amp;q=&amp;esrc=s&amp;source=imgres&amp;cd=&amp;cad=rja&amp;uact=8&amp;ved=0ahUKEwip6NXag6rVAhWEJJQKHRXPCZIQjRwIBw&amp;url=http://www.bbc.co.uk/schools/gcsebitesize/science/ocr_gateway/home_energy/light_and_lasersrev1.shtml&amp;psig=AFQjCNE3zFqTqrC16lceZDEFzgW1FtcX5g&amp;ust=1501264364039068"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archstorage.techtarget.com/definition/byt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archnetworking.techtarget.com/definition/fiber-opti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ln>
            <a:miter lim="800000"/>
            <a:headEnd/>
            <a:tailEnd/>
          </a:ln>
          <a:extLst/>
        </p:spPr>
        <p:txBody>
          <a:bodyPr/>
          <a:lstStyle/>
          <a:p>
            <a:pPr algn="ctr" eaLnBrk="1" fontAlgn="auto" hangingPunct="1">
              <a:spcAft>
                <a:spcPts val="0"/>
              </a:spcAft>
              <a:defRPr/>
            </a:pPr>
            <a:r>
              <a:rPr lang="en-IN" dirty="0"/>
              <a:t>Unit-1</a:t>
            </a:r>
            <a:br>
              <a:rPr lang="en-IN" dirty="0"/>
            </a:br>
            <a:r>
              <a:rPr lang="en-IN" dirty="0"/>
              <a:t>Chap-1</a:t>
            </a:r>
          </a:p>
        </p:txBody>
      </p:sp>
      <p:sp>
        <p:nvSpPr>
          <p:cNvPr id="5123" name="Subtitle 2"/>
          <p:cNvSpPr>
            <a:spLocks noGrp="1" noChangeArrowheads="1"/>
          </p:cNvSpPr>
          <p:nvPr>
            <p:ph type="subTitle" idx="1"/>
          </p:nvPr>
        </p:nvSpPr>
        <p:spPr>
          <a:xfrm>
            <a:off x="533400" y="3643313"/>
            <a:ext cx="7854950" cy="1338262"/>
          </a:xfrm>
        </p:spPr>
        <p:txBody>
          <a:bodyPr/>
          <a:lstStyle/>
          <a:p>
            <a:pPr marR="0" algn="ctr" eaLnBrk="1" hangingPunct="1"/>
            <a:r>
              <a:rPr lang="en-IN" sz="4000" smtClean="0"/>
              <a:t>Number System</a:t>
            </a:r>
          </a:p>
        </p:txBody>
      </p:sp>
      <p:sp>
        <p:nvSpPr>
          <p:cNvPr id="512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9B5861A4-F1E4-4B69-BB05-57D408D68CE5}" type="slidenum">
              <a:rPr lang="en-IN">
                <a:solidFill>
                  <a:srgbClr val="D1EAEE"/>
                </a:solidFill>
              </a:rPr>
              <a:pPr/>
              <a:t>1</a:t>
            </a:fld>
            <a:endParaRPr lang="en-IN">
              <a:solidFill>
                <a:srgbClr val="D1EAEE"/>
              </a:solidFill>
            </a:endParaRPr>
          </a:p>
        </p:txBody>
      </p:sp>
      <p:sp>
        <p:nvSpPr>
          <p:cNvPr id="5" name="Footer Placeholder 4"/>
          <p:cNvSpPr>
            <a:spLocks noGrp="1"/>
          </p:cNvSpPr>
          <p:nvPr>
            <p:ph type="ftr" sz="quarter" idx="11"/>
          </p:nvPr>
        </p:nvSpPr>
        <p:spPr>
          <a:xfrm>
            <a:off x="2667000" y="6356350"/>
            <a:ext cx="3976688" cy="365125"/>
          </a:xfrm>
        </p:spPr>
        <p:txBody>
          <a:bodyPr/>
          <a:lstStyle/>
          <a:p>
            <a:pPr>
              <a:defRPr/>
            </a:pPr>
            <a:r>
              <a:rPr lang="en-IN" dirty="0"/>
              <a:t>Created by: Prof. Ashish Shah, J. M. PATEL COLLEGE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noChangeArrowheads="1"/>
          </p:cNvSpPr>
          <p:nvPr>
            <p:ph type="title"/>
          </p:nvPr>
        </p:nvSpPr>
        <p:spPr/>
        <p:txBody>
          <a:bodyPr/>
          <a:lstStyle/>
          <a:p>
            <a:pPr eaLnBrk="1" hangingPunct="1"/>
            <a:r>
              <a:rPr lang="en-IN" smtClean="0"/>
              <a:t>Hexadecimal Number System</a:t>
            </a:r>
          </a:p>
        </p:txBody>
      </p:sp>
      <p:sp>
        <p:nvSpPr>
          <p:cNvPr id="14339" name="Content Placeholder 2"/>
          <p:cNvSpPr>
            <a:spLocks noGrp="1" noChangeArrowheads="1"/>
          </p:cNvSpPr>
          <p:nvPr>
            <p:ph idx="1"/>
          </p:nvPr>
        </p:nvSpPr>
        <p:spPr/>
        <p:txBody>
          <a:bodyPr/>
          <a:lstStyle/>
          <a:p>
            <a:pPr eaLnBrk="1" hangingPunct="1"/>
            <a:r>
              <a:rPr lang="en-IN" smtClean="0"/>
              <a:t>Represents 16 types of digits from 0 to 9 and alphabets from A to F, so the base of number system is 16.</a:t>
            </a:r>
          </a:p>
          <a:p>
            <a:pPr eaLnBrk="1" hangingPunct="1"/>
            <a:r>
              <a:rPr lang="en-IN" smtClean="0"/>
              <a:t>Digits from 10 to 15 are represented as 10-A, 11-B, 12-C, 13-D, 14-E, 15-F.</a:t>
            </a:r>
          </a:p>
          <a:p>
            <a:pPr eaLnBrk="1" hangingPunct="1"/>
            <a:r>
              <a:rPr lang="en-IN" smtClean="0"/>
              <a:t>As numeric digits and alphabets are used to represent digits, this number system is also called as alphanumeric number system.</a:t>
            </a:r>
          </a:p>
          <a:p>
            <a:pPr eaLnBrk="1" hangingPunct="1"/>
            <a:r>
              <a:rPr lang="en-IN" smtClean="0"/>
              <a:t>More complex number system and widely used in computer system.</a:t>
            </a:r>
          </a:p>
          <a:p>
            <a:pPr eaLnBrk="1" hangingPunct="1"/>
            <a:r>
              <a:rPr lang="en-IN" smtClean="0"/>
              <a:t>Examples: a) (AF38)</a:t>
            </a:r>
            <a:r>
              <a:rPr lang="en-IN" baseline="-25000" smtClean="0"/>
              <a:t>16</a:t>
            </a:r>
            <a:r>
              <a:rPr lang="en-IN" smtClean="0"/>
              <a:t> b) (CE7.5B)</a:t>
            </a:r>
            <a:r>
              <a:rPr lang="en-IN" baseline="-25000" smtClean="0"/>
              <a:t>16</a:t>
            </a:r>
            <a:endParaRPr lang="en-IN" smtClean="0"/>
          </a:p>
        </p:txBody>
      </p:sp>
      <p:sp>
        <p:nvSpPr>
          <p:cNvPr id="1434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2A4B4700-8003-4172-9ED7-8DCB1708C963}" type="slidenum">
              <a:rPr lang="en-IN">
                <a:solidFill>
                  <a:srgbClr val="045C75"/>
                </a:solidFill>
              </a:rPr>
              <a:pPr/>
              <a:t>10</a:t>
            </a:fld>
            <a:endParaRPr lang="en-IN">
              <a:solidFill>
                <a:srgbClr val="045C75"/>
              </a:solidFill>
            </a:endParaRPr>
          </a:p>
        </p:txBody>
      </p:sp>
      <p:sp>
        <p:nvSpPr>
          <p:cNvPr id="5" name="Footer Placeholder 4"/>
          <p:cNvSpPr>
            <a:spLocks noGrp="1"/>
          </p:cNvSpPr>
          <p:nvPr>
            <p:ph type="ftr" sz="quarter" idx="11"/>
          </p:nvPr>
        </p:nvSpPr>
        <p:spPr>
          <a:xfrm>
            <a:off x="2667000" y="6356350"/>
            <a:ext cx="3619500" cy="365125"/>
          </a:xfrm>
        </p:spPr>
        <p:txBody>
          <a:bodyPr/>
          <a:lstStyle/>
          <a:p>
            <a:pPr>
              <a:defRPr/>
            </a:pPr>
            <a:r>
              <a:rPr lang="en-IN" dirty="0"/>
              <a:t>Created by: Prof. Ashish Shah, J. M. PATEL COLLEGE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noChangeArrowheads="1"/>
          </p:cNvSpPr>
          <p:nvPr>
            <p:ph type="title"/>
          </p:nvPr>
        </p:nvSpPr>
        <p:spPr/>
        <p:txBody>
          <a:bodyPr/>
          <a:lstStyle/>
          <a:p>
            <a:pPr eaLnBrk="1" hangingPunct="1"/>
            <a:r>
              <a:rPr lang="en-IN" smtClean="0"/>
              <a:t>Conversion of Number System</a:t>
            </a:r>
          </a:p>
        </p:txBody>
      </p:sp>
      <p:sp>
        <p:nvSpPr>
          <p:cNvPr id="15363" name="Content Placeholder 2"/>
          <p:cNvSpPr>
            <a:spLocks noGrp="1" noChangeArrowheads="1"/>
          </p:cNvSpPr>
          <p:nvPr>
            <p:ph idx="1"/>
          </p:nvPr>
        </p:nvSpPr>
        <p:spPr>
          <a:xfrm>
            <a:off x="457200" y="1643063"/>
            <a:ext cx="8229600" cy="4483100"/>
          </a:xfrm>
        </p:spPr>
        <p:txBody>
          <a:bodyPr/>
          <a:lstStyle/>
          <a:p>
            <a:pPr eaLnBrk="1" hangingPunct="1"/>
            <a:r>
              <a:rPr lang="en-IN" smtClean="0"/>
              <a:t>Computers and digital circuits processes information in the binary format. Each character is assigned 7 or 8 bit binary code to indicate its character which may be numeric, alphabet or special symbol. </a:t>
            </a:r>
          </a:p>
          <a:p>
            <a:pPr eaLnBrk="1" hangingPunct="1"/>
            <a:r>
              <a:rPr lang="en-IN" smtClean="0"/>
              <a:t>Example - Binary number 1000001 represents 65(decimal) in straight binary code, alphabet A in ASCII code and 41(decimal) in BCD code.</a:t>
            </a:r>
          </a:p>
        </p:txBody>
      </p:sp>
      <p:sp>
        <p:nvSpPr>
          <p:cNvPr id="1536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B4159EB7-A025-4769-A0CB-28F4CED1A96E}" type="slidenum">
              <a:rPr lang="en-IN">
                <a:solidFill>
                  <a:srgbClr val="045C75"/>
                </a:solidFill>
              </a:rPr>
              <a:pPr/>
              <a:t>11</a:t>
            </a:fld>
            <a:endParaRPr lang="en-IN">
              <a:solidFill>
                <a:srgbClr val="045C75"/>
              </a:solidFill>
            </a:endParaRPr>
          </a:p>
        </p:txBody>
      </p:sp>
      <p:sp>
        <p:nvSpPr>
          <p:cNvPr id="6" name="Footer Placeholder 5"/>
          <p:cNvSpPr>
            <a:spLocks noGrp="1"/>
          </p:cNvSpPr>
          <p:nvPr>
            <p:ph type="ftr" sz="quarter" idx="11"/>
          </p:nvPr>
        </p:nvSpPr>
        <p:spPr>
          <a:xfrm>
            <a:off x="2667000" y="6356350"/>
            <a:ext cx="3762375" cy="365125"/>
          </a:xfrm>
        </p:spPr>
        <p:txBody>
          <a:bodyPr/>
          <a:lstStyle/>
          <a:p>
            <a:pPr>
              <a:defRPr/>
            </a:pPr>
            <a:r>
              <a:rPr lang="en-IN" dirty="0"/>
              <a:t>Created by: Prof. Ashish Shah, J. M. PATEL COLLEGE</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noChangeArrowheads="1"/>
          </p:cNvSpPr>
          <p:nvPr>
            <p:ph type="title"/>
          </p:nvPr>
        </p:nvSpPr>
        <p:spPr>
          <a:xfrm>
            <a:off x="457200" y="214313"/>
            <a:ext cx="8229600" cy="1143000"/>
          </a:xfrm>
        </p:spPr>
        <p:txBody>
          <a:bodyPr/>
          <a:lstStyle/>
          <a:p>
            <a:pPr eaLnBrk="1" hangingPunct="1"/>
            <a:r>
              <a:rPr lang="en-IN" smtClean="0"/>
              <a:t>Floating point numbers</a:t>
            </a:r>
          </a:p>
        </p:txBody>
      </p:sp>
      <p:sp>
        <p:nvSpPr>
          <p:cNvPr id="3" name="Content Placeholder 2"/>
          <p:cNvSpPr>
            <a:spLocks noGrp="1"/>
          </p:cNvSpPr>
          <p:nvPr>
            <p:ph idx="1"/>
          </p:nvPr>
        </p:nvSpPr>
        <p:spPr>
          <a:xfrm>
            <a:off x="457200" y="1428750"/>
            <a:ext cx="8229600" cy="4697413"/>
          </a:xfrm>
        </p:spPr>
        <p:txBody>
          <a:bodyPr>
            <a:normAutofit fontScale="92500" lnSpcReduction="10000"/>
          </a:bodyPr>
          <a:lstStyle/>
          <a:p>
            <a:pPr marL="274320" indent="-274320" algn="just" eaLnBrk="1" fontAlgn="auto" hangingPunct="1">
              <a:spcAft>
                <a:spcPts val="0"/>
              </a:spcAft>
              <a:buClr>
                <a:schemeClr val="accent3"/>
              </a:buClr>
              <a:buFont typeface="Wingdings 2"/>
              <a:buChar char=""/>
              <a:defRPr/>
            </a:pPr>
            <a:r>
              <a:rPr lang="en-IN" dirty="0"/>
              <a:t>Digital signal processing can be separated into two categories - fixed point and floating point. These designations refer to the format used to store and manipulate numeric representations of data. Fixed-point DSPs are designed to represent and manipulate integers – positive and negative whole numbers – via a minimum of 16 bits, yielding up to 65,536 possible bit patterns (2</a:t>
            </a:r>
            <a:r>
              <a:rPr lang="en-IN" baseline="30000" dirty="0"/>
              <a:t>16</a:t>
            </a:r>
            <a:r>
              <a:rPr lang="en-IN" dirty="0"/>
              <a:t>). Floating-point DSPs represent and manipulate rational numbers via a minimum of 32 bits in a manner similar to scientific notation, where a number is represented with a mantissa and an exponent (e.g., A x 2</a:t>
            </a:r>
            <a:r>
              <a:rPr lang="en-IN" baseline="30000" dirty="0"/>
              <a:t>B</a:t>
            </a:r>
            <a:r>
              <a:rPr lang="en-IN" dirty="0"/>
              <a:t>, where 'A' is the mantissa and ‘B’ is the exponent), yielding up to 4,294,967,296 possible bit patterns (2</a:t>
            </a:r>
            <a:r>
              <a:rPr lang="en-IN" baseline="30000" dirty="0"/>
              <a:t>32</a:t>
            </a:r>
            <a:r>
              <a:rPr lang="en-IN" dirty="0"/>
              <a:t>).</a:t>
            </a:r>
          </a:p>
          <a:p>
            <a:pPr marL="274320" indent="-274320" algn="just" eaLnBrk="1" fontAlgn="auto" hangingPunct="1">
              <a:spcAft>
                <a:spcPts val="0"/>
              </a:spcAft>
              <a:buClr>
                <a:schemeClr val="accent3"/>
              </a:buClr>
              <a:buFont typeface="Wingdings 2"/>
              <a:buChar char=""/>
              <a:defRPr/>
            </a:pPr>
            <a:endParaRPr lang="en-IN" dirty="0"/>
          </a:p>
        </p:txBody>
      </p:sp>
      <p:sp>
        <p:nvSpPr>
          <p:cNvPr id="1638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0999446A-9F8B-4F6D-8BF2-D3D662E32DC1}" type="slidenum">
              <a:rPr lang="en-IN">
                <a:solidFill>
                  <a:srgbClr val="045C75"/>
                </a:solidFill>
              </a:rPr>
              <a:pPr/>
              <a:t>12</a:t>
            </a:fld>
            <a:endParaRPr lang="en-IN">
              <a:solidFill>
                <a:srgbClr val="045C75"/>
              </a:solidFill>
            </a:endParaRPr>
          </a:p>
        </p:txBody>
      </p:sp>
      <p:sp>
        <p:nvSpPr>
          <p:cNvPr id="5" name="Footer Placeholder 4"/>
          <p:cNvSpPr>
            <a:spLocks noGrp="1"/>
          </p:cNvSpPr>
          <p:nvPr>
            <p:ph type="ftr" sz="quarter" idx="11"/>
          </p:nvPr>
        </p:nvSpPr>
        <p:spPr>
          <a:xfrm>
            <a:off x="2667000" y="6356350"/>
            <a:ext cx="3762375" cy="365125"/>
          </a:xfrm>
        </p:spPr>
        <p:txBody>
          <a:bodyPr/>
          <a:lstStyle/>
          <a:p>
            <a:pPr>
              <a:defRPr/>
            </a:pPr>
            <a:r>
              <a:rPr lang="en-IN" dirty="0"/>
              <a:t>Created by: Prof. Ashish Shah, J. M. PATEL COLLEGE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noChangeArrowheads="1"/>
          </p:cNvSpPr>
          <p:nvPr>
            <p:ph type="title"/>
          </p:nvPr>
        </p:nvSpPr>
        <p:spPr/>
        <p:txBody>
          <a:bodyPr/>
          <a:lstStyle/>
          <a:p>
            <a:pPr eaLnBrk="1" hangingPunct="1"/>
            <a:r>
              <a:rPr lang="en-IN" b="1" smtClean="0"/>
              <a:t>Fixed Point vs Floating Point</a:t>
            </a:r>
            <a:endParaRPr lang="en-IN" smtClean="0"/>
          </a:p>
        </p:txBody>
      </p:sp>
      <p:sp>
        <p:nvSpPr>
          <p:cNvPr id="3" name="Content Placeholder 2"/>
          <p:cNvSpPr>
            <a:spLocks noGrp="1"/>
          </p:cNvSpPr>
          <p:nvPr>
            <p:ph idx="1"/>
          </p:nvPr>
        </p:nvSpPr>
        <p:spPr/>
        <p:txBody>
          <a:bodyPr>
            <a:normAutofit fontScale="92500" lnSpcReduction="20000"/>
          </a:bodyPr>
          <a:lstStyle/>
          <a:p>
            <a:pPr marL="274320" indent="-274320" algn="just" eaLnBrk="1" fontAlgn="auto" hangingPunct="1">
              <a:spcAft>
                <a:spcPts val="0"/>
              </a:spcAft>
              <a:buClr>
                <a:schemeClr val="accent3"/>
              </a:buClr>
              <a:buFont typeface="Wingdings 2"/>
              <a:buChar char=""/>
              <a:defRPr/>
            </a:pPr>
            <a:r>
              <a:rPr lang="en-IN" dirty="0"/>
              <a:t>The term ‘fixed point’ refers to the corresponding manner in which numbers are represented, with a fixed number of digits after, and sometimes before, the decimal point. With floating-point representation, the placement of the decimal point can ‘float’ relative to the significant digits of the number. For example, a fixed-point representation with a uniform decimal point placement convention can represent the numbers 123.45, 1234.56, 12345.67, etc, whereas a floating-point representation could in addition represent 1.234567, 123456.7, 0.00001234567, 1234567000000000, etc. As such, floating point can support a much wider range of values than fixed point, with the ability to represent very small numbers and very large numbers.</a:t>
            </a:r>
          </a:p>
        </p:txBody>
      </p:sp>
      <p:sp>
        <p:nvSpPr>
          <p:cNvPr id="1741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D67DF216-CD8D-4CF6-9BF1-27368F71544B}" type="slidenum">
              <a:rPr lang="en-IN">
                <a:solidFill>
                  <a:srgbClr val="045C75"/>
                </a:solidFill>
              </a:rPr>
              <a:pPr/>
              <a:t>13</a:t>
            </a:fld>
            <a:endParaRPr lang="en-IN">
              <a:solidFill>
                <a:srgbClr val="045C75"/>
              </a:solidFill>
            </a:endParaRPr>
          </a:p>
        </p:txBody>
      </p:sp>
      <p:sp>
        <p:nvSpPr>
          <p:cNvPr id="5" name="Footer Placeholder 4"/>
          <p:cNvSpPr>
            <a:spLocks noGrp="1"/>
          </p:cNvSpPr>
          <p:nvPr>
            <p:ph type="ftr" sz="quarter" idx="11"/>
          </p:nvPr>
        </p:nvSpPr>
        <p:spPr>
          <a:xfrm>
            <a:off x="2667000" y="6356350"/>
            <a:ext cx="3833813" cy="365125"/>
          </a:xfrm>
        </p:spPr>
        <p:txBody>
          <a:bodyPr/>
          <a:lstStyle/>
          <a:p>
            <a:pPr>
              <a:defRPr/>
            </a:pPr>
            <a:r>
              <a:rPr lang="en-IN" dirty="0"/>
              <a:t>Created by: Prof. Ashish Shah, J. M. PATEL COLLEGE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normAutofit fontScale="90000"/>
          </a:bodyPr>
          <a:lstStyle/>
          <a:p>
            <a:pPr eaLnBrk="1" fontAlgn="auto" hangingPunct="1">
              <a:spcAft>
                <a:spcPts val="0"/>
              </a:spcAft>
              <a:defRPr/>
            </a:pPr>
            <a:r>
              <a:rPr lang="en-IN" b="1" dirty="0" smtClean="0"/>
              <a:t>                  Types </a:t>
            </a:r>
            <a:r>
              <a:rPr lang="en-IN" b="1" dirty="0"/>
              <a:t>of </a:t>
            </a:r>
            <a:r>
              <a:rPr lang="en-IN" b="1" dirty="0" smtClean="0"/>
              <a:t>codes</a:t>
            </a:r>
            <a:r>
              <a:rPr lang="en-IN" b="1" dirty="0"/>
              <a:t/>
            </a:r>
            <a:br>
              <a:rPr lang="en-IN" b="1" dirty="0"/>
            </a:br>
            <a:r>
              <a:rPr lang="en-IN" sz="4400" b="1" dirty="0"/>
              <a:t>I. </a:t>
            </a:r>
            <a:r>
              <a:rPr lang="en-IN" sz="4400" dirty="0"/>
              <a:t>BCD (Binary-Coded Decimal) code :</a:t>
            </a:r>
            <a:r>
              <a:rPr lang="en-IN" dirty="0"/>
              <a:t/>
            </a:r>
            <a:br>
              <a:rPr lang="en-IN" dirty="0"/>
            </a:br>
            <a:endParaRPr lang="en-IN" dirty="0"/>
          </a:p>
        </p:txBody>
      </p:sp>
      <p:sp>
        <p:nvSpPr>
          <p:cNvPr id="18435" name="Content Placeholder 2"/>
          <p:cNvSpPr>
            <a:spLocks noGrp="1" noChangeArrowheads="1"/>
          </p:cNvSpPr>
          <p:nvPr>
            <p:ph idx="1"/>
          </p:nvPr>
        </p:nvSpPr>
        <p:spPr/>
        <p:txBody>
          <a:bodyPr/>
          <a:lstStyle/>
          <a:p>
            <a:pPr eaLnBrk="1" hangingPunct="1"/>
            <a:r>
              <a:rPr lang="en-IN" smtClean="0"/>
              <a:t>Four-bit code that represents one of the ten decimal digits from 0 to 9.</a:t>
            </a:r>
          </a:p>
          <a:p>
            <a:pPr eaLnBrk="1" hangingPunct="1"/>
            <a:r>
              <a:rPr lang="en-IN" smtClean="0"/>
              <a:t>Example - (37)</a:t>
            </a:r>
            <a:r>
              <a:rPr lang="en-IN" baseline="-25000" smtClean="0"/>
              <a:t>10</a:t>
            </a:r>
            <a:r>
              <a:rPr lang="en-IN" smtClean="0"/>
              <a:t> is represented as 0011 0111 using BCD code, rather than (100101)</a:t>
            </a:r>
            <a:r>
              <a:rPr lang="en-IN" baseline="-25000" smtClean="0"/>
              <a:t>2</a:t>
            </a:r>
            <a:r>
              <a:rPr lang="en-IN" smtClean="0"/>
              <a:t> in straight binary code.</a:t>
            </a:r>
          </a:p>
          <a:p>
            <a:pPr eaLnBrk="1" hangingPunct="1"/>
            <a:r>
              <a:rPr lang="en-IN" smtClean="0"/>
              <a:t>Thus BCD code requires more bits than straight binary code.</a:t>
            </a:r>
          </a:p>
          <a:p>
            <a:pPr eaLnBrk="1" hangingPunct="1"/>
            <a:r>
              <a:rPr lang="en-IN" smtClean="0"/>
              <a:t>Still it is suitable for input and output operations in digital systems.</a:t>
            </a:r>
          </a:p>
          <a:p>
            <a:pPr eaLnBrk="1" hangingPunct="1"/>
            <a:r>
              <a:rPr lang="en-IN" smtClean="0"/>
              <a:t>Note: 1010, 1011, 1100, 1101, 1110, and 1111 are INVALID CODE in BCD code.</a:t>
            </a:r>
          </a:p>
        </p:txBody>
      </p:sp>
      <p:sp>
        <p:nvSpPr>
          <p:cNvPr id="1843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E61DD07C-A7DD-4473-A525-090C65490B06}" type="slidenum">
              <a:rPr lang="en-IN">
                <a:solidFill>
                  <a:srgbClr val="045C75"/>
                </a:solidFill>
              </a:rPr>
              <a:pPr/>
              <a:t>14</a:t>
            </a:fld>
            <a:endParaRPr lang="en-IN">
              <a:solidFill>
                <a:srgbClr val="045C75"/>
              </a:solidFill>
            </a:endParaRPr>
          </a:p>
        </p:txBody>
      </p:sp>
      <p:sp>
        <p:nvSpPr>
          <p:cNvPr id="5" name="Footer Placeholder 4"/>
          <p:cNvSpPr>
            <a:spLocks noGrp="1"/>
          </p:cNvSpPr>
          <p:nvPr>
            <p:ph type="ftr" sz="quarter" idx="11"/>
          </p:nvPr>
        </p:nvSpPr>
        <p:spPr>
          <a:xfrm>
            <a:off x="2667000" y="6356350"/>
            <a:ext cx="3548063" cy="365125"/>
          </a:xfrm>
        </p:spPr>
        <p:txBody>
          <a:bodyPr/>
          <a:lstStyle/>
          <a:p>
            <a:pPr>
              <a:defRPr/>
            </a:pPr>
            <a:r>
              <a:rPr lang="en-IN" dirty="0"/>
              <a:t>Created by: Prof. Ashish Shah, J. M. PATEL COLLEGE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785813"/>
            <a:ext cx="8229600" cy="1296987"/>
          </a:xfrm>
        </p:spPr>
        <p:txBody>
          <a:bodyPr>
            <a:normAutofit fontScale="90000"/>
          </a:bodyPr>
          <a:lstStyle/>
          <a:p>
            <a:pPr eaLnBrk="1" fontAlgn="auto" hangingPunct="1">
              <a:spcAft>
                <a:spcPts val="0"/>
              </a:spcAft>
              <a:defRPr/>
            </a:pPr>
            <a:r>
              <a:rPr lang="en-IN" dirty="0"/>
              <a:t>II. ASCII (American Standard Code Information Interchange) code :</a:t>
            </a:r>
            <a:br>
              <a:rPr lang="en-IN" dirty="0"/>
            </a:br>
            <a:endParaRPr lang="en-IN" dirty="0"/>
          </a:p>
        </p:txBody>
      </p:sp>
      <p:sp>
        <p:nvSpPr>
          <p:cNvPr id="19459" name="Content Placeholder 2"/>
          <p:cNvSpPr>
            <a:spLocks noGrp="1" noChangeArrowheads="1"/>
          </p:cNvSpPr>
          <p:nvPr>
            <p:ph idx="1"/>
          </p:nvPr>
        </p:nvSpPr>
        <p:spPr/>
        <p:txBody>
          <a:bodyPr/>
          <a:lstStyle/>
          <a:p>
            <a:pPr eaLnBrk="1" hangingPunct="1"/>
            <a:r>
              <a:rPr lang="en-IN" smtClean="0"/>
              <a:t>It is 7-bit or 8-bit alphanumeric code.</a:t>
            </a:r>
          </a:p>
          <a:p>
            <a:pPr eaLnBrk="1" hangingPunct="1"/>
            <a:r>
              <a:rPr lang="en-IN" smtClean="0"/>
              <a:t>7-bit code is standard ASCII supports 127 characters.</a:t>
            </a:r>
          </a:p>
          <a:p>
            <a:pPr eaLnBrk="1" hangingPunct="1"/>
            <a:r>
              <a:rPr lang="en-IN" smtClean="0"/>
              <a:t>Standard ASCII series starts from 00h to 7Fh, where 00h-1Fh are used as control characters and 20h-7Fh as graphics symbols.</a:t>
            </a:r>
          </a:p>
          <a:p>
            <a:pPr eaLnBrk="1" hangingPunct="1"/>
            <a:r>
              <a:rPr lang="en-IN" smtClean="0"/>
              <a:t>8-bit code is extended ASCII supports 256 symbols where special graphics and math's symbols are added.</a:t>
            </a:r>
          </a:p>
          <a:p>
            <a:pPr eaLnBrk="1" hangingPunct="1"/>
            <a:r>
              <a:rPr lang="en-IN" smtClean="0"/>
              <a:t>Extended ASCII series starts from 80h to FFh.</a:t>
            </a:r>
          </a:p>
          <a:p>
            <a:pPr eaLnBrk="1" hangingPunct="1"/>
            <a:endParaRPr lang="en-IN" smtClean="0"/>
          </a:p>
        </p:txBody>
      </p:sp>
      <p:sp>
        <p:nvSpPr>
          <p:cNvPr id="194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F3C68311-5489-46DD-BE72-51EF9E89BF5C}" type="slidenum">
              <a:rPr lang="en-IN">
                <a:solidFill>
                  <a:srgbClr val="045C75"/>
                </a:solidFill>
              </a:rPr>
              <a:pPr/>
              <a:t>15</a:t>
            </a:fld>
            <a:endParaRPr lang="en-IN">
              <a:solidFill>
                <a:srgbClr val="045C75"/>
              </a:solidFill>
            </a:endParaRPr>
          </a:p>
        </p:txBody>
      </p:sp>
      <p:sp>
        <p:nvSpPr>
          <p:cNvPr id="5" name="Footer Placeholder 4"/>
          <p:cNvSpPr>
            <a:spLocks noGrp="1"/>
          </p:cNvSpPr>
          <p:nvPr>
            <p:ph type="ftr" sz="quarter" idx="11"/>
          </p:nvPr>
        </p:nvSpPr>
        <p:spPr>
          <a:xfrm>
            <a:off x="2667000" y="6356350"/>
            <a:ext cx="4119563" cy="365125"/>
          </a:xfrm>
        </p:spPr>
        <p:txBody>
          <a:bodyPr/>
          <a:lstStyle/>
          <a:p>
            <a:pPr>
              <a:defRPr/>
            </a:pPr>
            <a:r>
              <a:rPr lang="en-IN" dirty="0"/>
              <a:t>Created by: Prof. Ashish Shah, J. M. PATEL COLLEGE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3263"/>
            <a:ext cx="8229600" cy="1725612"/>
          </a:xfrm>
        </p:spPr>
        <p:txBody>
          <a:bodyPr>
            <a:normAutofit fontScale="90000"/>
          </a:bodyPr>
          <a:lstStyle/>
          <a:p>
            <a:pPr eaLnBrk="1" fontAlgn="auto" hangingPunct="1">
              <a:spcAft>
                <a:spcPts val="0"/>
              </a:spcAft>
              <a:defRPr/>
            </a:pPr>
            <a:r>
              <a:rPr lang="en-IN" dirty="0"/>
              <a:t>III. EBCDIC (Extended Binary Coded Decimal Interchange Code) code</a:t>
            </a:r>
            <a:br>
              <a:rPr lang="en-IN" dirty="0"/>
            </a:br>
            <a:endParaRPr lang="en-IN" dirty="0"/>
          </a:p>
        </p:txBody>
      </p:sp>
      <p:sp>
        <p:nvSpPr>
          <p:cNvPr id="20483" name="Content Placeholder 2"/>
          <p:cNvSpPr>
            <a:spLocks noGrp="1" noChangeArrowheads="1"/>
          </p:cNvSpPr>
          <p:nvPr>
            <p:ph idx="1"/>
          </p:nvPr>
        </p:nvSpPr>
        <p:spPr>
          <a:xfrm>
            <a:off x="457200" y="2214563"/>
            <a:ext cx="8229600" cy="3911600"/>
          </a:xfrm>
        </p:spPr>
        <p:txBody>
          <a:bodyPr/>
          <a:lstStyle/>
          <a:p>
            <a:pPr eaLnBrk="1" hangingPunct="1"/>
            <a:r>
              <a:rPr lang="en-IN" smtClean="0"/>
              <a:t>8-bit alphanumeric code developed by IBM, supports 256 symbols.</a:t>
            </a:r>
          </a:p>
          <a:p>
            <a:pPr eaLnBrk="1" hangingPunct="1"/>
            <a:r>
              <a:rPr lang="en-IN" smtClean="0"/>
              <a:t>It was mainly used in IBM mainframe computers.</a:t>
            </a:r>
          </a:p>
        </p:txBody>
      </p:sp>
      <p:sp>
        <p:nvSpPr>
          <p:cNvPr id="2048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5B68CD6A-1B30-487A-8EA5-79D1F06939A3}" type="slidenum">
              <a:rPr lang="en-IN">
                <a:solidFill>
                  <a:srgbClr val="045C75"/>
                </a:solidFill>
              </a:rPr>
              <a:pPr/>
              <a:t>16</a:t>
            </a:fld>
            <a:endParaRPr lang="en-IN">
              <a:solidFill>
                <a:srgbClr val="045C75"/>
              </a:solidFill>
            </a:endParaRPr>
          </a:p>
        </p:txBody>
      </p:sp>
      <p:sp>
        <p:nvSpPr>
          <p:cNvPr id="5" name="Footer Placeholder 4"/>
          <p:cNvSpPr>
            <a:spLocks noGrp="1"/>
          </p:cNvSpPr>
          <p:nvPr>
            <p:ph type="ftr" sz="quarter" idx="11"/>
          </p:nvPr>
        </p:nvSpPr>
        <p:spPr>
          <a:xfrm>
            <a:off x="2667000" y="6356350"/>
            <a:ext cx="3905250" cy="365125"/>
          </a:xfrm>
        </p:spPr>
        <p:txBody>
          <a:bodyPr/>
          <a:lstStyle/>
          <a:p>
            <a:pPr>
              <a:defRPr/>
            </a:pPr>
            <a:r>
              <a:rPr lang="en-IN"/>
              <a:t>Created by: Prof. Ashish Shah, J. M. PATEL COLLEGE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IN" dirty="0"/>
              <a:t>IV. Gray code</a:t>
            </a:r>
            <a:br>
              <a:rPr lang="en-IN" dirty="0"/>
            </a:br>
            <a:endParaRPr lang="en-IN" dirty="0"/>
          </a:p>
        </p:txBody>
      </p:sp>
      <p:sp>
        <p:nvSpPr>
          <p:cNvPr id="21507" name="Content Placeholder 2"/>
          <p:cNvSpPr>
            <a:spLocks noGrp="1" noChangeArrowheads="1"/>
          </p:cNvSpPr>
          <p:nvPr>
            <p:ph idx="1"/>
          </p:nvPr>
        </p:nvSpPr>
        <p:spPr/>
        <p:txBody>
          <a:bodyPr/>
          <a:lstStyle/>
          <a:p>
            <a:pPr eaLnBrk="1" hangingPunct="1"/>
            <a:r>
              <a:rPr lang="en-IN" smtClean="0"/>
              <a:t>Differs from leading and following number by a single bit.</a:t>
            </a:r>
          </a:p>
          <a:p>
            <a:pPr eaLnBrk="1" hangingPunct="1"/>
            <a:r>
              <a:rPr lang="en-IN" smtClean="0"/>
              <a:t>Gray code for 2 is 0011 and for 3 is 0010.</a:t>
            </a:r>
          </a:p>
          <a:p>
            <a:pPr eaLnBrk="1" hangingPunct="1"/>
            <a:r>
              <a:rPr lang="en-IN" smtClean="0"/>
              <a:t>No weights are assigned to the bit positions.</a:t>
            </a:r>
          </a:p>
          <a:p>
            <a:pPr eaLnBrk="1" hangingPunct="1"/>
            <a:r>
              <a:rPr lang="en-IN" smtClean="0"/>
              <a:t>Extensively used in shaft encoders.</a:t>
            </a:r>
          </a:p>
          <a:p>
            <a:pPr eaLnBrk="1" hangingPunct="1"/>
            <a:endParaRPr lang="en-IN" smtClean="0"/>
          </a:p>
        </p:txBody>
      </p:sp>
      <p:sp>
        <p:nvSpPr>
          <p:cNvPr id="2150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E0D9D419-79E5-4DC6-8722-D0B33493CC62}" type="slidenum">
              <a:rPr lang="en-IN">
                <a:solidFill>
                  <a:srgbClr val="045C75"/>
                </a:solidFill>
              </a:rPr>
              <a:pPr/>
              <a:t>17</a:t>
            </a:fld>
            <a:endParaRPr lang="en-IN">
              <a:solidFill>
                <a:srgbClr val="045C75"/>
              </a:solidFill>
            </a:endParaRPr>
          </a:p>
        </p:txBody>
      </p:sp>
      <p:sp>
        <p:nvSpPr>
          <p:cNvPr id="5" name="Footer Placeholder 4"/>
          <p:cNvSpPr>
            <a:spLocks noGrp="1"/>
          </p:cNvSpPr>
          <p:nvPr>
            <p:ph type="ftr" sz="quarter" idx="11"/>
          </p:nvPr>
        </p:nvSpPr>
        <p:spPr>
          <a:xfrm>
            <a:off x="2667000" y="6356350"/>
            <a:ext cx="4191000" cy="365125"/>
          </a:xfrm>
        </p:spPr>
        <p:txBody>
          <a:bodyPr/>
          <a:lstStyle/>
          <a:p>
            <a:pPr>
              <a:defRPr/>
            </a:pPr>
            <a:r>
              <a:rPr lang="en-IN" dirty="0"/>
              <a:t>Created by: Prof. Ashish Shah, J. M. PATEL COLLEGE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noChangeArrowheads="1"/>
          </p:cNvSpPr>
          <p:nvPr>
            <p:ph type="title"/>
          </p:nvPr>
        </p:nvSpPr>
        <p:spPr/>
        <p:txBody>
          <a:bodyPr/>
          <a:lstStyle/>
          <a:p>
            <a:pPr eaLnBrk="1" hangingPunct="1"/>
            <a:r>
              <a:rPr lang="en-IN" smtClean="0"/>
              <a:t>V. Excess-3 code</a:t>
            </a:r>
          </a:p>
        </p:txBody>
      </p:sp>
      <p:sp>
        <p:nvSpPr>
          <p:cNvPr id="22531" name="Content Placeholder 2"/>
          <p:cNvSpPr>
            <a:spLocks noGrp="1" noChangeArrowheads="1"/>
          </p:cNvSpPr>
          <p:nvPr>
            <p:ph idx="1"/>
          </p:nvPr>
        </p:nvSpPr>
        <p:spPr/>
        <p:txBody>
          <a:bodyPr/>
          <a:lstStyle/>
          <a:p>
            <a:pPr eaLnBrk="1" hangingPunct="1"/>
            <a:r>
              <a:rPr lang="en-IN" smtClean="0"/>
              <a:t>4-bit code is obtained by adding binary 0011 to the natural BCD code of the digit.</a:t>
            </a:r>
          </a:p>
          <a:p>
            <a:pPr eaLnBrk="1" hangingPunct="1"/>
            <a:r>
              <a:rPr lang="en-IN" smtClean="0"/>
              <a:t>Example - decimal 2 is coded as 0010 + 0011 = 0101 as Excess-3 code.</a:t>
            </a:r>
          </a:p>
          <a:p>
            <a:pPr eaLnBrk="1" hangingPunct="1"/>
            <a:r>
              <a:rPr lang="en-IN" smtClean="0"/>
              <a:t>It not weighted code.</a:t>
            </a:r>
          </a:p>
          <a:p>
            <a:pPr eaLnBrk="1" hangingPunct="1"/>
            <a:r>
              <a:rPr lang="en-IN" smtClean="0"/>
              <a:t>Its self-complimenting code, means 1's complement of the coded number yields 9's complement of the number itself.</a:t>
            </a:r>
          </a:p>
          <a:p>
            <a:pPr eaLnBrk="1" hangingPunct="1"/>
            <a:r>
              <a:rPr lang="en-IN" smtClean="0"/>
              <a:t>Used in digital system for performing substraction operations.</a:t>
            </a:r>
          </a:p>
        </p:txBody>
      </p:sp>
      <p:sp>
        <p:nvSpPr>
          <p:cNvPr id="2253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5E8368F5-4123-4ED9-B4A9-C64525776939}" type="slidenum">
              <a:rPr lang="en-IN">
                <a:solidFill>
                  <a:srgbClr val="045C75"/>
                </a:solidFill>
              </a:rPr>
              <a:pPr/>
              <a:t>18</a:t>
            </a:fld>
            <a:endParaRPr lang="en-IN">
              <a:solidFill>
                <a:srgbClr val="045C75"/>
              </a:solidFill>
            </a:endParaRPr>
          </a:p>
        </p:txBody>
      </p:sp>
      <p:sp>
        <p:nvSpPr>
          <p:cNvPr id="5" name="Footer Placeholder 4"/>
          <p:cNvSpPr>
            <a:spLocks noGrp="1"/>
          </p:cNvSpPr>
          <p:nvPr>
            <p:ph type="ftr" sz="quarter" idx="11"/>
          </p:nvPr>
        </p:nvSpPr>
        <p:spPr>
          <a:xfrm>
            <a:off x="2667000" y="6356350"/>
            <a:ext cx="4048125" cy="365125"/>
          </a:xfrm>
        </p:spPr>
        <p:txBody>
          <a:bodyPr/>
          <a:lstStyle/>
          <a:p>
            <a:pPr>
              <a:defRPr/>
            </a:pPr>
            <a:r>
              <a:rPr lang="en-IN" dirty="0"/>
              <a:t>Created by: Prof. Ashish Shah, J. M. PATEL COLLEGE</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noChangeArrowheads="1"/>
          </p:cNvSpPr>
          <p:nvPr>
            <p:ph type="title"/>
          </p:nvPr>
        </p:nvSpPr>
        <p:spPr/>
        <p:txBody>
          <a:bodyPr/>
          <a:lstStyle/>
          <a:p>
            <a:pPr eaLnBrk="1" hangingPunct="1"/>
            <a:r>
              <a:rPr lang="en-IN" b="1" smtClean="0"/>
              <a:t>Weighted Codes BCD</a:t>
            </a:r>
            <a:endParaRPr lang="en-IN" smtClean="0"/>
          </a:p>
        </p:txBody>
      </p:sp>
      <p:sp>
        <p:nvSpPr>
          <p:cNvPr id="3" name="Content Placeholder 2"/>
          <p:cNvSpPr>
            <a:spLocks noGrp="1"/>
          </p:cNvSpPr>
          <p:nvPr>
            <p:ph idx="1"/>
          </p:nvPr>
        </p:nvSpPr>
        <p:spPr/>
        <p:txBody>
          <a:bodyPr>
            <a:normAutofit fontScale="92500"/>
          </a:bodyPr>
          <a:lstStyle/>
          <a:p>
            <a:pPr marL="274320" indent="-274320" eaLnBrk="1" fontAlgn="auto" hangingPunct="1">
              <a:spcAft>
                <a:spcPts val="0"/>
              </a:spcAft>
              <a:buClr>
                <a:schemeClr val="accent3"/>
              </a:buClr>
              <a:buFont typeface="Wingdings 2"/>
              <a:buChar char=""/>
              <a:defRPr/>
            </a:pPr>
            <a:r>
              <a:rPr lang="en-IN" dirty="0"/>
              <a:t>The weighted codes are those that obey the position weighting principle,which states that the position of each number represent a specific weight. In these codes each decimal digit is represented by a group of four bits.</a:t>
            </a:r>
          </a:p>
          <a:p>
            <a:pPr marL="274320" indent="-274320" eaLnBrk="1" fontAlgn="auto" hangingPunct="1">
              <a:spcAft>
                <a:spcPts val="0"/>
              </a:spcAft>
              <a:buClr>
                <a:schemeClr val="accent3"/>
              </a:buClr>
              <a:buFont typeface="Wingdings 2"/>
              <a:buChar char=""/>
              <a:defRPr/>
            </a:pPr>
            <a:r>
              <a:rPr lang="en-IN" dirty="0"/>
              <a:t>In weighted codes, each digit is assigned a specific weight according to its position. For example, in 8421/BCD code, </a:t>
            </a:r>
            <a:r>
              <a:rPr lang="en-IN" dirty="0" smtClean="0"/>
              <a:t>1101 </a:t>
            </a:r>
            <a:r>
              <a:rPr lang="en-IN" dirty="0"/>
              <a:t>the weights of 1, 1, 0, 1 (from left to right) are 8, 4, 2 and 1 respectively.</a:t>
            </a:r>
          </a:p>
          <a:p>
            <a:pPr marL="274320" indent="-274320" eaLnBrk="1" fontAlgn="auto" hangingPunct="1">
              <a:spcAft>
                <a:spcPts val="0"/>
              </a:spcAft>
              <a:buClr>
                <a:schemeClr val="accent3"/>
              </a:buClr>
              <a:buFont typeface="Wingdings 2"/>
              <a:buChar char=""/>
              <a:defRPr/>
            </a:pPr>
            <a:r>
              <a:rPr lang="en-IN" b="1" dirty="0"/>
              <a:t>There are millions of weighted code The most common one is</a:t>
            </a:r>
            <a:r>
              <a:rPr lang="en-IN" dirty="0"/>
              <a:t> </a:t>
            </a:r>
            <a:r>
              <a:rPr lang="en-IN" b="1" i="1" dirty="0"/>
              <a:t>8421/BCD Code.</a:t>
            </a:r>
            <a:endParaRPr lang="en-IN" dirty="0"/>
          </a:p>
          <a:p>
            <a:pPr marL="274320" indent="-274320" eaLnBrk="1" fontAlgn="auto" hangingPunct="1">
              <a:spcAft>
                <a:spcPts val="0"/>
              </a:spcAft>
              <a:buClr>
                <a:schemeClr val="accent3"/>
              </a:buClr>
              <a:buFont typeface="Wingdings 2"/>
              <a:buChar char=""/>
              <a:defRPr/>
            </a:pPr>
            <a:r>
              <a:rPr lang="en-IN" dirty="0"/>
              <a:t>Examples:8421,2421,84-2-1 are all weighted codes.</a:t>
            </a:r>
          </a:p>
        </p:txBody>
      </p:sp>
      <p:sp>
        <p:nvSpPr>
          <p:cNvPr id="2355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A64A8199-6BD6-40A6-BD1C-7E11392170D4}" type="slidenum">
              <a:rPr lang="en-IN">
                <a:solidFill>
                  <a:srgbClr val="045C75"/>
                </a:solidFill>
              </a:rPr>
              <a:pPr/>
              <a:t>19</a:t>
            </a:fld>
            <a:endParaRPr lang="en-IN">
              <a:solidFill>
                <a:srgbClr val="045C75"/>
              </a:solidFill>
            </a:endParaRPr>
          </a:p>
        </p:txBody>
      </p:sp>
      <p:sp>
        <p:nvSpPr>
          <p:cNvPr id="5" name="Footer Placeholder 4"/>
          <p:cNvSpPr>
            <a:spLocks noGrp="1"/>
          </p:cNvSpPr>
          <p:nvPr>
            <p:ph type="ftr" sz="quarter" idx="11"/>
          </p:nvPr>
        </p:nvSpPr>
        <p:spPr>
          <a:xfrm>
            <a:off x="2667000" y="6356350"/>
            <a:ext cx="3905250" cy="365125"/>
          </a:xfrm>
        </p:spPr>
        <p:txBody>
          <a:bodyPr/>
          <a:lstStyle/>
          <a:p>
            <a:pPr>
              <a:defRPr/>
            </a:pPr>
            <a:r>
              <a:rPr lang="en-IN" dirty="0"/>
              <a:t>Created by: Prof. Ashish Shah, J. M. PATEL COLLEGE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IN" dirty="0"/>
              <a:t>What is meant </a:t>
            </a:r>
            <a:r>
              <a:rPr lang="en-IN"/>
              <a:t>by Analog System?</a:t>
            </a:r>
            <a:endParaRPr lang="en-IN" dirty="0"/>
          </a:p>
        </p:txBody>
      </p:sp>
      <p:sp>
        <p:nvSpPr>
          <p:cNvPr id="3" name="Content Placeholder 2"/>
          <p:cNvSpPr>
            <a:spLocks noGrp="1"/>
          </p:cNvSpPr>
          <p:nvPr>
            <p:ph idx="1"/>
          </p:nvPr>
        </p:nvSpPr>
        <p:spPr/>
        <p:txBody>
          <a:bodyPr>
            <a:normAutofit fontScale="85000" lnSpcReduction="20000"/>
          </a:bodyPr>
          <a:lstStyle/>
          <a:p>
            <a:pPr marL="514350" indent="-514350" eaLnBrk="1" fontAlgn="auto" hangingPunct="1">
              <a:spcAft>
                <a:spcPts val="0"/>
              </a:spcAft>
              <a:buClr>
                <a:schemeClr val="accent3"/>
              </a:buClr>
              <a:buFont typeface="Wingdings 2"/>
              <a:buAutoNum type="arabicParenR"/>
              <a:defRPr/>
            </a:pPr>
            <a:r>
              <a:rPr lang="en-IN" dirty="0"/>
              <a:t>In telecommunications, an analog signal is one in which a base </a:t>
            </a:r>
            <a:r>
              <a:rPr lang="en-IN" dirty="0" smtClean="0"/>
              <a:t>carrier's</a:t>
            </a:r>
            <a:r>
              <a:rPr lang="en-IN" dirty="0"/>
              <a:t> alternating </a:t>
            </a:r>
            <a:r>
              <a:rPr lang="en-IN" dirty="0" smtClean="0"/>
              <a:t>current</a:t>
            </a:r>
            <a:r>
              <a:rPr lang="en-IN" dirty="0"/>
              <a:t> frequency is modified in some way, such as by amplifying the strength of the signal or varying the frequency, in order to add information to the signal. Broadcast and telephone transmission have conventionally used analog technology.</a:t>
            </a:r>
          </a:p>
          <a:p>
            <a:pPr marL="514350" indent="-514350" eaLnBrk="1" fontAlgn="auto" hangingPunct="1">
              <a:spcAft>
                <a:spcPts val="0"/>
              </a:spcAft>
              <a:buClr>
                <a:schemeClr val="accent3"/>
              </a:buClr>
              <a:buFont typeface="Wingdings 2"/>
              <a:buNone/>
              <a:defRPr/>
            </a:pPr>
            <a:endParaRPr lang="en-IN" dirty="0"/>
          </a:p>
          <a:p>
            <a:pPr marL="274320" indent="-274320" eaLnBrk="1" fontAlgn="auto" hangingPunct="1">
              <a:spcAft>
                <a:spcPts val="0"/>
              </a:spcAft>
              <a:buClr>
                <a:schemeClr val="accent3"/>
              </a:buClr>
              <a:buFont typeface="Wingdings 2"/>
              <a:buNone/>
              <a:defRPr/>
            </a:pPr>
            <a:r>
              <a:rPr lang="en-IN" dirty="0"/>
              <a:t>	An analog signal can be represented as a series of </a:t>
            </a:r>
            <a:r>
              <a:rPr lang="en-IN" dirty="0" smtClean="0"/>
              <a:t>sine waves</a:t>
            </a:r>
            <a:r>
              <a:rPr lang="en-IN" dirty="0"/>
              <a:t>. The term originated because the modulation of the carrier wave is analogous to the fluctuations of the human voice or other sound that is being transmitted.</a:t>
            </a:r>
          </a:p>
          <a:p>
            <a:pPr marL="274320" indent="-274320" eaLnBrk="1" fontAlgn="auto" hangingPunct="1">
              <a:spcAft>
                <a:spcPts val="0"/>
              </a:spcAft>
              <a:buClr>
                <a:schemeClr val="accent3"/>
              </a:buClr>
              <a:buFont typeface="Wingdings 2"/>
              <a:buNone/>
              <a:defRPr/>
            </a:pPr>
            <a:endParaRPr lang="en-IN" dirty="0"/>
          </a:p>
          <a:p>
            <a:pPr marL="274320" indent="-274320" eaLnBrk="1" fontAlgn="auto" hangingPunct="1">
              <a:spcAft>
                <a:spcPts val="0"/>
              </a:spcAft>
              <a:buClr>
                <a:schemeClr val="accent3"/>
              </a:buClr>
              <a:buFont typeface="Wingdings 2"/>
              <a:buNone/>
              <a:defRPr/>
            </a:pPr>
            <a:r>
              <a:rPr lang="en-IN" dirty="0"/>
              <a:t>2) Analog describes any fluctuating, evolving, or continually changing process.</a:t>
            </a:r>
          </a:p>
        </p:txBody>
      </p:sp>
      <p:sp>
        <p:nvSpPr>
          <p:cNvPr id="614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95013BC5-4688-41D2-A737-0AC2152D4B81}" type="slidenum">
              <a:rPr lang="en-IN">
                <a:solidFill>
                  <a:srgbClr val="045C75"/>
                </a:solidFill>
              </a:rPr>
              <a:pPr/>
              <a:t>2</a:t>
            </a:fld>
            <a:endParaRPr lang="en-IN">
              <a:solidFill>
                <a:srgbClr val="045C75"/>
              </a:solidFill>
            </a:endParaRPr>
          </a:p>
        </p:txBody>
      </p:sp>
      <p:sp>
        <p:nvSpPr>
          <p:cNvPr id="5" name="Footer Placeholder 4"/>
          <p:cNvSpPr>
            <a:spLocks noGrp="1"/>
          </p:cNvSpPr>
          <p:nvPr>
            <p:ph type="ftr" sz="quarter" idx="11"/>
          </p:nvPr>
        </p:nvSpPr>
        <p:spPr>
          <a:xfrm>
            <a:off x="2667000" y="6356350"/>
            <a:ext cx="3833813" cy="365125"/>
          </a:xfrm>
        </p:spPr>
        <p:txBody>
          <a:bodyPr/>
          <a:lstStyle/>
          <a:p>
            <a:pPr>
              <a:defRPr/>
            </a:pPr>
            <a:r>
              <a:rPr lang="en-IN" dirty="0"/>
              <a:t>Created by: Prof. Ashish Shah, J. M. PATEL COLLEGE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noChangeArrowheads="1"/>
          </p:cNvSpPr>
          <p:nvPr>
            <p:ph type="title"/>
          </p:nvPr>
        </p:nvSpPr>
        <p:spPr/>
        <p:txBody>
          <a:bodyPr/>
          <a:lstStyle/>
          <a:p>
            <a:pPr eaLnBrk="1" hangingPunct="1"/>
            <a:r>
              <a:rPr lang="en-IN" b="1" smtClean="0"/>
              <a:t>Non-weighted codes</a:t>
            </a:r>
            <a:endParaRPr lang="en-IN" smtClean="0"/>
          </a:p>
        </p:txBody>
      </p:sp>
      <p:sp>
        <p:nvSpPr>
          <p:cNvPr id="24579" name="Content Placeholder 2"/>
          <p:cNvSpPr>
            <a:spLocks noGrp="1" noChangeArrowheads="1"/>
          </p:cNvSpPr>
          <p:nvPr>
            <p:ph idx="1"/>
          </p:nvPr>
        </p:nvSpPr>
        <p:spPr/>
        <p:txBody>
          <a:bodyPr/>
          <a:lstStyle/>
          <a:p>
            <a:pPr eaLnBrk="1" hangingPunct="1"/>
            <a:r>
              <a:rPr lang="en-IN" smtClean="0"/>
              <a:t>The non-weighted codes are not positionally weighted . In other words codes that are not assigned with any weight to each digit position.</a:t>
            </a:r>
          </a:p>
          <a:p>
            <a:pPr eaLnBrk="1" hangingPunct="1"/>
            <a:r>
              <a:rPr lang="en-IN" smtClean="0"/>
              <a:t>Examples:Excess-3(XS-3) and Gray Codes. </a:t>
            </a:r>
          </a:p>
        </p:txBody>
      </p:sp>
      <p:sp>
        <p:nvSpPr>
          <p:cNvPr id="2458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D539BFC5-2CB5-4D61-8069-FE87502E6A84}" type="slidenum">
              <a:rPr lang="en-IN">
                <a:solidFill>
                  <a:srgbClr val="045C75"/>
                </a:solidFill>
              </a:rPr>
              <a:pPr/>
              <a:t>20</a:t>
            </a:fld>
            <a:endParaRPr lang="en-IN">
              <a:solidFill>
                <a:srgbClr val="045C75"/>
              </a:solidFill>
            </a:endParaRPr>
          </a:p>
        </p:txBody>
      </p:sp>
      <p:sp>
        <p:nvSpPr>
          <p:cNvPr id="5" name="Footer Placeholder 4"/>
          <p:cNvSpPr>
            <a:spLocks noGrp="1"/>
          </p:cNvSpPr>
          <p:nvPr>
            <p:ph type="ftr" sz="quarter" idx="11"/>
          </p:nvPr>
        </p:nvSpPr>
        <p:spPr>
          <a:xfrm>
            <a:off x="2667000" y="6356350"/>
            <a:ext cx="4119563" cy="365125"/>
          </a:xfrm>
        </p:spPr>
        <p:txBody>
          <a:bodyPr/>
          <a:lstStyle/>
          <a:p>
            <a:pPr>
              <a:defRPr/>
            </a:pPr>
            <a:r>
              <a:rPr lang="en-IN" dirty="0"/>
              <a:t>Created by: Prof. Ashish Shah, J. M. PATEL COLLEGE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IN" dirty="0"/>
              <a:t>Examples:Excess-3(XS-3) and Gray Codes</a:t>
            </a:r>
          </a:p>
        </p:txBody>
      </p:sp>
      <p:pic>
        <p:nvPicPr>
          <p:cNvPr id="2560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5813" y="1857375"/>
            <a:ext cx="7643812" cy="431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E5A1FEF3-23D4-45DC-80EA-CE93D935BD8C}" type="slidenum">
              <a:rPr lang="en-IN">
                <a:solidFill>
                  <a:srgbClr val="045C75"/>
                </a:solidFill>
              </a:rPr>
              <a:pPr/>
              <a:t>21</a:t>
            </a:fld>
            <a:endParaRPr lang="en-IN">
              <a:solidFill>
                <a:srgbClr val="045C75"/>
              </a:solidFill>
            </a:endParaRPr>
          </a:p>
        </p:txBody>
      </p:sp>
      <p:sp>
        <p:nvSpPr>
          <p:cNvPr id="6" name="Footer Placeholder 5"/>
          <p:cNvSpPr>
            <a:spLocks noGrp="1"/>
          </p:cNvSpPr>
          <p:nvPr>
            <p:ph type="ftr" sz="quarter" idx="11"/>
          </p:nvPr>
        </p:nvSpPr>
        <p:spPr>
          <a:xfrm>
            <a:off x="2667000" y="6356350"/>
            <a:ext cx="3905250" cy="365125"/>
          </a:xfrm>
        </p:spPr>
        <p:txBody>
          <a:bodyPr/>
          <a:lstStyle/>
          <a:p>
            <a:pPr>
              <a:defRPr/>
            </a:pPr>
            <a:r>
              <a:rPr lang="en-IN" dirty="0"/>
              <a:t>Created by: Prof. Ashish Shah, J. M. PATEL COLLEGE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noChangeArrowheads="1"/>
          </p:cNvSpPr>
          <p:nvPr>
            <p:ph type="title"/>
          </p:nvPr>
        </p:nvSpPr>
        <p:spPr/>
        <p:txBody>
          <a:bodyPr/>
          <a:lstStyle/>
          <a:p>
            <a:pPr eaLnBrk="1" hangingPunct="1"/>
            <a:r>
              <a:rPr lang="en-IN" b="1" smtClean="0"/>
              <a:t>EBCDIC</a:t>
            </a:r>
            <a:endParaRPr lang="en-IN" smtClean="0"/>
          </a:p>
        </p:txBody>
      </p:sp>
      <p:sp>
        <p:nvSpPr>
          <p:cNvPr id="3" name="Content Placeholder 2"/>
          <p:cNvSpPr>
            <a:spLocks noGrp="1"/>
          </p:cNvSpPr>
          <p:nvPr>
            <p:ph idx="1"/>
          </p:nvPr>
        </p:nvSpPr>
        <p:spPr/>
        <p:txBody>
          <a:bodyPr>
            <a:normAutofit fontScale="92500"/>
          </a:bodyPr>
          <a:lstStyle/>
          <a:p>
            <a:pPr marL="274320" indent="-274320" eaLnBrk="1" fontAlgn="auto" hangingPunct="1">
              <a:spcAft>
                <a:spcPts val="0"/>
              </a:spcAft>
              <a:buClr>
                <a:schemeClr val="accent3"/>
              </a:buClr>
              <a:buFont typeface="Wingdings 2"/>
              <a:buChar char=""/>
              <a:defRPr/>
            </a:pPr>
            <a:r>
              <a:rPr lang="en-IN" b="1" dirty="0"/>
              <a:t>Extended Binary Coded Decimal Interchange Code</a:t>
            </a:r>
            <a:r>
              <a:rPr lang="en-IN" dirty="0"/>
              <a:t> (</a:t>
            </a:r>
            <a:r>
              <a:rPr lang="en-IN" b="1" dirty="0"/>
              <a:t>EBCDIC</a:t>
            </a:r>
            <a:r>
              <a:rPr lang="en-IN" dirty="0"/>
              <a:t>) is an eight-bit character encoding used mainly on IBM mainframe and IBM midrange computer operating systems. EBCDIC descended from the code used with punched cards and the corresponding six </a:t>
            </a:r>
            <a:r>
              <a:rPr lang="en-IN" dirty="0" smtClean="0"/>
              <a:t>bit binary </a:t>
            </a:r>
            <a:r>
              <a:rPr lang="en-IN" dirty="0"/>
              <a:t>code used with most of IBM's computer peripherals of the late 1950s and early 1960s.</a:t>
            </a:r>
            <a:endParaRPr lang="en-IN" baseline="30000" dirty="0"/>
          </a:p>
          <a:p>
            <a:pPr marL="274320" indent="-274320" eaLnBrk="1" fontAlgn="auto" hangingPunct="1">
              <a:spcAft>
                <a:spcPts val="0"/>
              </a:spcAft>
              <a:buClr>
                <a:schemeClr val="accent3"/>
              </a:buClr>
              <a:buFont typeface="Wingdings 2"/>
              <a:buChar char=""/>
              <a:defRPr/>
            </a:pPr>
            <a:r>
              <a:rPr lang="en-IN" dirty="0"/>
              <a:t> It is also supported on various non-IBM platforms such as Fujitsu-Siemens' BS2000/OSD, OS-IV, MSP, and MSP-EX, the SDS Sigma series, and Unisys VS/9 and MCP.</a:t>
            </a:r>
          </a:p>
        </p:txBody>
      </p:sp>
      <p:sp>
        <p:nvSpPr>
          <p:cNvPr id="4" name="Footer Placeholder 3"/>
          <p:cNvSpPr>
            <a:spLocks noGrp="1"/>
          </p:cNvSpPr>
          <p:nvPr>
            <p:ph type="ftr" sz="quarter" idx="11"/>
          </p:nvPr>
        </p:nvSpPr>
        <p:spPr/>
        <p:txBody>
          <a:bodyPr/>
          <a:lstStyle/>
          <a:p>
            <a:pPr>
              <a:defRPr/>
            </a:pPr>
            <a:r>
              <a:rPr lang="en-IN"/>
              <a:t>Created by: Prof. Ashish Shah, J. M. PATEL COLLEGE</a:t>
            </a:r>
          </a:p>
        </p:txBody>
      </p:sp>
      <p:sp>
        <p:nvSpPr>
          <p:cNvPr id="2662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0006F12F-EB57-499A-8004-B5B69CE1C35D}" type="slidenum">
              <a:rPr lang="en-IN">
                <a:solidFill>
                  <a:srgbClr val="045C75"/>
                </a:solidFill>
              </a:rPr>
              <a:pPr/>
              <a:t>22</a:t>
            </a:fld>
            <a:endParaRPr lang="en-IN">
              <a:solidFill>
                <a:srgbClr val="045C75"/>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noChangeArrowheads="1"/>
          </p:cNvSpPr>
          <p:nvPr>
            <p:ph type="title"/>
          </p:nvPr>
        </p:nvSpPr>
        <p:spPr/>
        <p:txBody>
          <a:bodyPr/>
          <a:lstStyle/>
          <a:p>
            <a:pPr eaLnBrk="1" hangingPunct="1"/>
            <a:r>
              <a:rPr lang="en-IN" smtClean="0"/>
              <a:t>ISCII CODE</a:t>
            </a:r>
          </a:p>
        </p:txBody>
      </p:sp>
      <p:sp>
        <p:nvSpPr>
          <p:cNvPr id="3" name="Content Placeholder 2"/>
          <p:cNvSpPr>
            <a:spLocks noGrp="1"/>
          </p:cNvSpPr>
          <p:nvPr>
            <p:ph idx="1"/>
          </p:nvPr>
        </p:nvSpPr>
        <p:spPr/>
        <p:txBody>
          <a:bodyPr>
            <a:normAutofit fontScale="92500" lnSpcReduction="10000"/>
          </a:bodyPr>
          <a:lstStyle/>
          <a:p>
            <a:pPr marL="274320" indent="-274320" eaLnBrk="1" fontAlgn="auto" hangingPunct="1">
              <a:spcAft>
                <a:spcPts val="0"/>
              </a:spcAft>
              <a:buClr>
                <a:schemeClr val="accent3"/>
              </a:buClr>
              <a:buFont typeface="Wingdings 2"/>
              <a:buChar char=""/>
              <a:defRPr/>
            </a:pPr>
            <a:r>
              <a:rPr lang="en-IN" dirty="0"/>
              <a:t>Since the 70s, different committees of the Department of Electronics and the Department of Official Language have been evolving different codes and keyboards which could cater to all the Indian scripts due to their common phonetic structure. Earlier efforts could not keep the ASCII code intact.</a:t>
            </a:r>
          </a:p>
          <a:p>
            <a:pPr marL="274320" indent="-274320" eaLnBrk="1" fontAlgn="auto" hangingPunct="1">
              <a:spcAft>
                <a:spcPts val="0"/>
              </a:spcAft>
              <a:buClr>
                <a:schemeClr val="accent3"/>
              </a:buClr>
              <a:buFont typeface="Wingdings 2"/>
              <a:buChar char=""/>
              <a:defRPr/>
            </a:pPr>
            <a:r>
              <a:rPr lang="en-IN" dirty="0"/>
              <a:t>Indian Script </a:t>
            </a:r>
            <a:r>
              <a:rPr lang="en-IN" b="1" dirty="0"/>
              <a:t>Code</a:t>
            </a:r>
            <a:r>
              <a:rPr lang="en-IN" dirty="0"/>
              <a:t> for Information Interchange (</a:t>
            </a:r>
            <a:r>
              <a:rPr lang="en-IN" b="1" dirty="0"/>
              <a:t>ISCII</a:t>
            </a:r>
            <a:r>
              <a:rPr lang="en-IN" dirty="0"/>
              <a:t>) is a coding scheme for representing various writing systems of India. It encodes the main Indic scripts and a Roman transliteration. The supported scripts are: Assamese, Bengali (Bangla), Devanagari, Gujarati, Gurmukhi, Kannada, Malayalam, Oriya, Tamil, and Telugu.</a:t>
            </a:r>
          </a:p>
        </p:txBody>
      </p:sp>
      <p:sp>
        <p:nvSpPr>
          <p:cNvPr id="4" name="Footer Placeholder 3"/>
          <p:cNvSpPr>
            <a:spLocks noGrp="1"/>
          </p:cNvSpPr>
          <p:nvPr>
            <p:ph type="ftr" sz="quarter" idx="11"/>
          </p:nvPr>
        </p:nvSpPr>
        <p:spPr/>
        <p:txBody>
          <a:bodyPr/>
          <a:lstStyle/>
          <a:p>
            <a:pPr>
              <a:defRPr/>
            </a:pPr>
            <a:r>
              <a:rPr lang="en-IN"/>
              <a:t>Created by: Prof. Ashish Shah, J. M. PATEL COLLEGE</a:t>
            </a:r>
          </a:p>
        </p:txBody>
      </p:sp>
      <p:sp>
        <p:nvSpPr>
          <p:cNvPr id="2765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65223A34-14BC-42A6-ABFC-87E0FDF124C4}" type="slidenum">
              <a:rPr lang="en-IN">
                <a:solidFill>
                  <a:srgbClr val="045C75"/>
                </a:solidFill>
              </a:rPr>
              <a:pPr/>
              <a:t>23</a:t>
            </a:fld>
            <a:endParaRPr lang="en-IN">
              <a:solidFill>
                <a:srgbClr val="045C75"/>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274320" indent="-274320" eaLnBrk="1" fontAlgn="auto" hangingPunct="1">
              <a:spcAft>
                <a:spcPts val="0"/>
              </a:spcAft>
              <a:buClr>
                <a:schemeClr val="accent3"/>
              </a:buClr>
              <a:buFont typeface="Wingdings 2"/>
              <a:buChar char=""/>
              <a:defRPr/>
            </a:pPr>
            <a:r>
              <a:rPr lang="en-IN" dirty="0"/>
              <a:t>The ISCII code table is a super-set of all the characters required in the ten Brahmi-based Indian scripts. An optimal keyboard overlay for these scripts is made possible by the phonetic nature of the alphabet.</a:t>
            </a:r>
          </a:p>
          <a:p>
            <a:pPr marL="274320" indent="-274320" eaLnBrk="1" fontAlgn="auto" hangingPunct="1">
              <a:spcAft>
                <a:spcPts val="0"/>
              </a:spcAft>
              <a:buClr>
                <a:schemeClr val="accent3"/>
              </a:buClr>
              <a:buFont typeface="Wingdings 2"/>
              <a:buChar char=""/>
              <a:defRPr/>
            </a:pPr>
            <a:r>
              <a:rPr lang="en-IN" dirty="0"/>
              <a:t>The differences between scripts primarily are in their written forms, where different combination rules get used.</a:t>
            </a:r>
          </a:p>
          <a:p>
            <a:pPr marL="274320" indent="-274320" eaLnBrk="1" fontAlgn="auto" hangingPunct="1">
              <a:spcAft>
                <a:spcPts val="0"/>
              </a:spcAft>
              <a:buClr>
                <a:schemeClr val="accent3"/>
              </a:buClr>
              <a:buFont typeface="Wingdings 2"/>
              <a:buChar char=""/>
              <a:defRPr/>
            </a:pPr>
            <a:r>
              <a:rPr lang="en-IN" dirty="0"/>
              <a:t>The ISCII code (Indian Script Code for Information Interchange), co-exists with the standard English code: It contains only the basic alphabet arranged in an order which conforms to that in most of the Indian dictionaries. </a:t>
            </a:r>
          </a:p>
          <a:p>
            <a:pPr marL="274320" indent="-274320" eaLnBrk="1" fontAlgn="auto" hangingPunct="1">
              <a:spcAft>
                <a:spcPts val="0"/>
              </a:spcAft>
              <a:buClr>
                <a:schemeClr val="accent3"/>
              </a:buClr>
              <a:buFont typeface="Wingdings 2"/>
              <a:buChar char=""/>
              <a:defRPr/>
            </a:pPr>
            <a:endParaRPr lang="en-IN" dirty="0"/>
          </a:p>
        </p:txBody>
      </p:sp>
      <p:sp>
        <p:nvSpPr>
          <p:cNvPr id="4" name="Footer Placeholder 3"/>
          <p:cNvSpPr>
            <a:spLocks noGrp="1"/>
          </p:cNvSpPr>
          <p:nvPr>
            <p:ph type="ftr" sz="quarter" idx="11"/>
          </p:nvPr>
        </p:nvSpPr>
        <p:spPr/>
        <p:txBody>
          <a:bodyPr/>
          <a:lstStyle/>
          <a:p>
            <a:pPr>
              <a:defRPr/>
            </a:pPr>
            <a:r>
              <a:rPr lang="en-IN"/>
              <a:t>Created by: Prof. Ashish Shah, J. M. PATEL COLLEGE</a:t>
            </a:r>
          </a:p>
        </p:txBody>
      </p:sp>
      <p:sp>
        <p:nvSpPr>
          <p:cNvPr id="28676"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E6F868FC-019B-4B44-9187-C0AE80D37C6B}" type="slidenum">
              <a:rPr lang="en-IN">
                <a:solidFill>
                  <a:srgbClr val="045C75"/>
                </a:solidFill>
              </a:rPr>
              <a:pPr/>
              <a:t>24</a:t>
            </a:fld>
            <a:endParaRPr lang="en-IN">
              <a:solidFill>
                <a:srgbClr val="045C75"/>
              </a:solidFill>
            </a:endParaRPr>
          </a:p>
        </p:txBody>
      </p:sp>
      <p:sp>
        <p:nvSpPr>
          <p:cNvPr id="28677" name="Title 1"/>
          <p:cNvSpPr>
            <a:spLocks noGrp="1" noChangeArrowheads="1"/>
          </p:cNvSpPr>
          <p:nvPr>
            <p:ph type="title"/>
          </p:nvPr>
        </p:nvSpPr>
        <p:spPr/>
        <p:txBody>
          <a:bodyPr/>
          <a:lstStyle/>
          <a:p>
            <a:pPr eaLnBrk="1" hangingPunct="1"/>
            <a:r>
              <a:rPr lang="en-IN" smtClean="0"/>
              <a:t>ISCII CODE</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noChangeArrowheads="1"/>
          </p:cNvSpPr>
          <p:nvPr>
            <p:ph type="title"/>
          </p:nvPr>
        </p:nvSpPr>
        <p:spPr/>
        <p:txBody>
          <a:bodyPr/>
          <a:lstStyle/>
          <a:p>
            <a:pPr eaLnBrk="1" hangingPunct="1"/>
            <a:r>
              <a:rPr lang="en-IN" b="1" smtClean="0"/>
              <a:t>Hollerith code</a:t>
            </a:r>
            <a:endParaRPr lang="en-IN" smtClean="0"/>
          </a:p>
        </p:txBody>
      </p:sp>
      <p:sp>
        <p:nvSpPr>
          <p:cNvPr id="29699" name="Content Placeholder 2"/>
          <p:cNvSpPr>
            <a:spLocks noGrp="1" noChangeArrowheads="1"/>
          </p:cNvSpPr>
          <p:nvPr>
            <p:ph idx="1"/>
          </p:nvPr>
        </p:nvSpPr>
        <p:spPr/>
        <p:txBody>
          <a:bodyPr/>
          <a:lstStyle/>
          <a:p>
            <a:pPr eaLnBrk="1" hangingPunct="1"/>
            <a:r>
              <a:rPr lang="en-IN" smtClean="0"/>
              <a:t>A code for relating alphanumeric characters to holes in a punched card. </a:t>
            </a:r>
          </a:p>
          <a:p>
            <a:pPr eaLnBrk="1" hangingPunct="1"/>
            <a:r>
              <a:rPr lang="en-IN" smtClean="0"/>
              <a:t>It was devised by Herman Hollerith in 1888 and enabled the letters of the alphabet and the digits 0–9 to be encoded by a combination of punchings in 12 rows of a card.</a:t>
            </a:r>
          </a:p>
          <a:p>
            <a:pPr eaLnBrk="1" hangingPunct="1"/>
            <a:endParaRPr lang="en-IN" smtClean="0"/>
          </a:p>
        </p:txBody>
      </p:sp>
      <p:sp>
        <p:nvSpPr>
          <p:cNvPr id="4" name="Footer Placeholder 3"/>
          <p:cNvSpPr>
            <a:spLocks noGrp="1"/>
          </p:cNvSpPr>
          <p:nvPr>
            <p:ph type="ftr" sz="quarter" idx="11"/>
          </p:nvPr>
        </p:nvSpPr>
        <p:spPr/>
        <p:txBody>
          <a:bodyPr/>
          <a:lstStyle/>
          <a:p>
            <a:pPr>
              <a:defRPr/>
            </a:pPr>
            <a:r>
              <a:rPr lang="en-IN"/>
              <a:t>Created by: Prof. Ashish Shah, J. M. PATEL COLLEGE</a:t>
            </a:r>
          </a:p>
        </p:txBody>
      </p:sp>
      <p:sp>
        <p:nvSpPr>
          <p:cNvPr id="2970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E33B69E8-5013-441D-A851-D68C81DA78AB}" type="slidenum">
              <a:rPr lang="en-IN">
                <a:solidFill>
                  <a:srgbClr val="045C75"/>
                </a:solidFill>
              </a:rPr>
              <a:pPr/>
              <a:t>25</a:t>
            </a:fld>
            <a:endParaRPr lang="en-IN">
              <a:solidFill>
                <a:srgbClr val="045C75"/>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noChangeArrowheads="1"/>
          </p:cNvSpPr>
          <p:nvPr>
            <p:ph type="title"/>
          </p:nvPr>
        </p:nvSpPr>
        <p:spPr>
          <a:xfrm>
            <a:off x="457200" y="142875"/>
            <a:ext cx="8229600" cy="1143000"/>
          </a:xfrm>
        </p:spPr>
        <p:txBody>
          <a:bodyPr/>
          <a:lstStyle/>
          <a:p>
            <a:pPr eaLnBrk="1" hangingPunct="1"/>
            <a:r>
              <a:rPr lang="en-IN" smtClean="0"/>
              <a:t>Morse Code</a:t>
            </a:r>
          </a:p>
        </p:txBody>
      </p:sp>
      <p:sp>
        <p:nvSpPr>
          <p:cNvPr id="4" name="Footer Placeholder 3"/>
          <p:cNvSpPr>
            <a:spLocks noGrp="1"/>
          </p:cNvSpPr>
          <p:nvPr>
            <p:ph type="ftr" sz="quarter" idx="11"/>
          </p:nvPr>
        </p:nvSpPr>
        <p:spPr/>
        <p:txBody>
          <a:bodyPr/>
          <a:lstStyle/>
          <a:p>
            <a:pPr>
              <a:defRPr/>
            </a:pPr>
            <a:r>
              <a:rPr lang="en-IN"/>
              <a:t>Created by: Prof. Ashish Shah, J. M. PATEL COLLEGE</a:t>
            </a:r>
          </a:p>
        </p:txBody>
      </p:sp>
      <p:sp>
        <p:nvSpPr>
          <p:cNvPr id="30724"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993FB335-B780-48DF-9695-6425F5789C58}" type="slidenum">
              <a:rPr lang="en-IN">
                <a:solidFill>
                  <a:srgbClr val="045C75"/>
                </a:solidFill>
              </a:rPr>
              <a:pPr/>
              <a:t>26</a:t>
            </a:fld>
            <a:endParaRPr lang="en-IN">
              <a:solidFill>
                <a:srgbClr val="045C75"/>
              </a:solidFill>
            </a:endParaRPr>
          </a:p>
        </p:txBody>
      </p:sp>
      <p:sp>
        <p:nvSpPr>
          <p:cNvPr id="7" name="Content Placeholder 6"/>
          <p:cNvSpPr>
            <a:spLocks noGrp="1"/>
          </p:cNvSpPr>
          <p:nvPr>
            <p:ph idx="1"/>
          </p:nvPr>
        </p:nvSpPr>
        <p:spPr>
          <a:xfrm>
            <a:off x="214313" y="1428750"/>
            <a:ext cx="4929187" cy="4895850"/>
          </a:xfrm>
        </p:spPr>
        <p:txBody>
          <a:bodyPr>
            <a:normAutofit lnSpcReduction="10000"/>
          </a:bodyPr>
          <a:lstStyle/>
          <a:p>
            <a:pPr marL="274320" indent="-274320" eaLnBrk="1" fontAlgn="auto" hangingPunct="1">
              <a:spcAft>
                <a:spcPts val="0"/>
              </a:spcAft>
              <a:buClr>
                <a:schemeClr val="accent3"/>
              </a:buClr>
              <a:buFont typeface="Wingdings 2"/>
              <a:buChar char=""/>
              <a:defRPr/>
            </a:pPr>
            <a:r>
              <a:rPr lang="en-IN" b="1" dirty="0"/>
              <a:t>Morse code</a:t>
            </a:r>
            <a:r>
              <a:rPr lang="en-IN" dirty="0"/>
              <a:t> was invented by Samuel </a:t>
            </a:r>
            <a:r>
              <a:rPr lang="en-IN" b="1" dirty="0"/>
              <a:t>Morse</a:t>
            </a:r>
            <a:r>
              <a:rPr lang="en-IN" dirty="0"/>
              <a:t> in 1832.</a:t>
            </a:r>
          </a:p>
          <a:p>
            <a:pPr marL="274320" indent="-274320" eaLnBrk="1" fontAlgn="auto" hangingPunct="1">
              <a:spcAft>
                <a:spcPts val="0"/>
              </a:spcAft>
              <a:buClr>
                <a:schemeClr val="accent3"/>
              </a:buClr>
              <a:buFont typeface="Wingdings 2"/>
              <a:buChar char=""/>
              <a:defRPr/>
            </a:pPr>
            <a:r>
              <a:rPr lang="en-IN" dirty="0"/>
              <a:t>Letters and numbers are represented by a series of dots and dashes - a dash lasts three times longer than a dot.</a:t>
            </a:r>
          </a:p>
          <a:p>
            <a:pPr marL="274320" indent="-274320" eaLnBrk="1" fontAlgn="auto" hangingPunct="1">
              <a:spcAft>
                <a:spcPts val="0"/>
              </a:spcAft>
              <a:buClr>
                <a:schemeClr val="accent3"/>
              </a:buClr>
              <a:buFont typeface="Wingdings 2"/>
              <a:buChar char=""/>
              <a:defRPr/>
            </a:pPr>
            <a:r>
              <a:rPr lang="en-IN" b="1" dirty="0"/>
              <a:t>Morse code</a:t>
            </a:r>
            <a:r>
              <a:rPr lang="en-IN" dirty="0"/>
              <a:t> is a </a:t>
            </a:r>
            <a:r>
              <a:rPr lang="en-IN" b="1" dirty="0"/>
              <a:t>digital signal</a:t>
            </a:r>
            <a:r>
              <a:rPr lang="en-IN" dirty="0"/>
              <a:t>. It can be transmitted in many different ways, including visible light, radio waves and electrical pulses.</a:t>
            </a:r>
          </a:p>
          <a:p>
            <a:pPr marL="274320" indent="-274320" eaLnBrk="1" fontAlgn="auto" hangingPunct="1">
              <a:spcAft>
                <a:spcPts val="0"/>
              </a:spcAft>
              <a:buClr>
                <a:schemeClr val="accent3"/>
              </a:buClr>
              <a:buFont typeface="Wingdings 2"/>
              <a:buChar char=""/>
              <a:defRPr/>
            </a:pPr>
            <a:r>
              <a:rPr lang="en-IN" dirty="0"/>
              <a:t>Table shows morse code.</a:t>
            </a:r>
          </a:p>
        </p:txBody>
      </p:sp>
      <p:pic>
        <p:nvPicPr>
          <p:cNvPr id="30726" name="Picture 2" descr="Image resul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625" y="1214438"/>
            <a:ext cx="3786188" cy="500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noChangeArrowheads="1"/>
          </p:cNvSpPr>
          <p:nvPr>
            <p:ph type="title"/>
          </p:nvPr>
        </p:nvSpPr>
        <p:spPr/>
        <p:txBody>
          <a:bodyPr/>
          <a:lstStyle/>
          <a:p>
            <a:pPr eaLnBrk="1" hangingPunct="1"/>
            <a:r>
              <a:rPr lang="en-IN" smtClean="0"/>
              <a:t>Error detection and correction</a:t>
            </a:r>
          </a:p>
        </p:txBody>
      </p:sp>
      <p:sp>
        <p:nvSpPr>
          <p:cNvPr id="31747" name="Content Placeholder 2"/>
          <p:cNvSpPr>
            <a:spLocks noGrp="1" noChangeArrowheads="1"/>
          </p:cNvSpPr>
          <p:nvPr>
            <p:ph idx="1"/>
          </p:nvPr>
        </p:nvSpPr>
        <p:spPr/>
        <p:txBody>
          <a:bodyPr/>
          <a:lstStyle/>
          <a:p>
            <a:pPr eaLnBrk="1" hangingPunct="1"/>
            <a:r>
              <a:rPr lang="en-IN" smtClean="0"/>
              <a:t>Error is a condition when the output information does not match with the input information.</a:t>
            </a:r>
          </a:p>
          <a:p>
            <a:pPr eaLnBrk="1" hangingPunct="1"/>
            <a:r>
              <a:rPr lang="en-IN" smtClean="0"/>
              <a:t>During transmission, digital signals suffer from noise that can introduce errors in the binary bits travelling from one system to other.</a:t>
            </a:r>
          </a:p>
          <a:p>
            <a:pPr eaLnBrk="1" hangingPunct="1"/>
            <a:r>
              <a:rPr lang="en-IN" smtClean="0"/>
              <a:t>That means a 0 bit may change to 1 or a 1 bit may change to 0.</a:t>
            </a:r>
          </a:p>
        </p:txBody>
      </p:sp>
      <p:sp>
        <p:nvSpPr>
          <p:cNvPr id="4" name="Footer Placeholder 3"/>
          <p:cNvSpPr>
            <a:spLocks noGrp="1"/>
          </p:cNvSpPr>
          <p:nvPr>
            <p:ph type="ftr" sz="quarter" idx="11"/>
          </p:nvPr>
        </p:nvSpPr>
        <p:spPr/>
        <p:txBody>
          <a:bodyPr/>
          <a:lstStyle/>
          <a:p>
            <a:pPr>
              <a:defRPr/>
            </a:pPr>
            <a:r>
              <a:rPr lang="en-IN"/>
              <a:t>Created by: Prof. Ashish Shah, J. M. PATEL COLLEGE</a:t>
            </a:r>
          </a:p>
        </p:txBody>
      </p:sp>
      <p:sp>
        <p:nvSpPr>
          <p:cNvPr id="317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8AA03103-E8EA-4FCC-9039-42CC57D43ED7}" type="slidenum">
              <a:rPr lang="en-IN">
                <a:solidFill>
                  <a:srgbClr val="045C75"/>
                </a:solidFill>
              </a:rPr>
              <a:pPr/>
              <a:t>27</a:t>
            </a:fld>
            <a:endParaRPr lang="en-IN">
              <a:solidFill>
                <a:srgbClr val="045C75"/>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noChangeArrowheads="1"/>
          </p:cNvSpPr>
          <p:nvPr>
            <p:ph type="title"/>
          </p:nvPr>
        </p:nvSpPr>
        <p:spPr>
          <a:xfrm>
            <a:off x="457200" y="142875"/>
            <a:ext cx="8229600" cy="1143000"/>
          </a:xfrm>
        </p:spPr>
        <p:txBody>
          <a:bodyPr/>
          <a:lstStyle/>
          <a:p>
            <a:pPr eaLnBrk="1" hangingPunct="1"/>
            <a:r>
              <a:rPr lang="en-IN" smtClean="0"/>
              <a:t>Error detection and correction</a:t>
            </a:r>
          </a:p>
        </p:txBody>
      </p:sp>
      <p:sp>
        <p:nvSpPr>
          <p:cNvPr id="4" name="Footer Placeholder 3"/>
          <p:cNvSpPr>
            <a:spLocks noGrp="1"/>
          </p:cNvSpPr>
          <p:nvPr>
            <p:ph type="ftr" sz="quarter" idx="11"/>
          </p:nvPr>
        </p:nvSpPr>
        <p:spPr/>
        <p:txBody>
          <a:bodyPr/>
          <a:lstStyle/>
          <a:p>
            <a:pPr>
              <a:defRPr/>
            </a:pPr>
            <a:r>
              <a:rPr lang="en-IN"/>
              <a:t>Created by: Prof. Ashish Shah, J. M. PATEL COLLEGE</a:t>
            </a:r>
          </a:p>
        </p:txBody>
      </p:sp>
      <p:sp>
        <p:nvSpPr>
          <p:cNvPr id="32772"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8A275DB7-B087-493A-8803-FF77E8EC82AF}" type="slidenum">
              <a:rPr lang="en-IN">
                <a:solidFill>
                  <a:srgbClr val="045C75"/>
                </a:solidFill>
              </a:rPr>
              <a:pPr/>
              <a:t>28</a:t>
            </a:fld>
            <a:endParaRPr lang="en-IN">
              <a:solidFill>
                <a:srgbClr val="045C75"/>
              </a:solidFill>
            </a:endParaRPr>
          </a:p>
        </p:txBody>
      </p:sp>
      <p:pic>
        <p:nvPicPr>
          <p:cNvPr id="32773" name="Picture 2" descr="Err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063" y="1928813"/>
            <a:ext cx="7500937"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IN" b="1" dirty="0"/>
              <a:t>Error-Correcting codes</a:t>
            </a:r>
            <a:br>
              <a:rPr lang="en-IN" b="1" dirty="0"/>
            </a:br>
            <a:endParaRPr lang="en-IN" dirty="0"/>
          </a:p>
        </p:txBody>
      </p:sp>
      <p:sp>
        <p:nvSpPr>
          <p:cNvPr id="3" name="Content Placeholder 2"/>
          <p:cNvSpPr>
            <a:spLocks noGrp="1"/>
          </p:cNvSpPr>
          <p:nvPr>
            <p:ph idx="1"/>
          </p:nvPr>
        </p:nvSpPr>
        <p:spPr>
          <a:xfrm>
            <a:off x="457200" y="1714500"/>
            <a:ext cx="8229600" cy="4610100"/>
          </a:xfrm>
        </p:spPr>
        <p:txBody>
          <a:bodyPr>
            <a:normAutofit lnSpcReduction="10000"/>
          </a:bodyPr>
          <a:lstStyle/>
          <a:p>
            <a:pPr marL="274320" indent="-274320" eaLnBrk="1" fontAlgn="auto" hangingPunct="1">
              <a:spcAft>
                <a:spcPts val="0"/>
              </a:spcAft>
              <a:buClr>
                <a:schemeClr val="accent3"/>
              </a:buClr>
              <a:buFont typeface="Wingdings 2"/>
              <a:buChar char=""/>
              <a:defRPr/>
            </a:pPr>
            <a:r>
              <a:rPr lang="en-IN" dirty="0"/>
              <a:t>Along with error-detecting code, we can also pass some data to figure out the original message from the corrupt message that we received. This type of code is called an error-correcting code. Error-correcting codes also deploy the same strategy as error-detecting codes but additionally, such codes also detect the exact location of the corrupt bit.</a:t>
            </a:r>
          </a:p>
          <a:p>
            <a:pPr marL="274320" indent="-274320" eaLnBrk="1" fontAlgn="auto" hangingPunct="1">
              <a:spcAft>
                <a:spcPts val="0"/>
              </a:spcAft>
              <a:buClr>
                <a:schemeClr val="accent3"/>
              </a:buClr>
              <a:buFont typeface="Wingdings 2"/>
              <a:buChar char=""/>
              <a:defRPr/>
            </a:pPr>
            <a:r>
              <a:rPr lang="en-IN" dirty="0"/>
              <a:t>In error-correcting codes, parity check has a simple way to detect errors along with a sophisticated mechanism to determine the corrupt bit location. Once the corrupt bit is located, its value is reverted (from 0 to 1 or 1 to 0) to get the original message.</a:t>
            </a:r>
          </a:p>
          <a:p>
            <a:pPr marL="274320" indent="-274320" eaLnBrk="1" fontAlgn="auto" hangingPunct="1">
              <a:spcAft>
                <a:spcPts val="0"/>
              </a:spcAft>
              <a:buClr>
                <a:schemeClr val="accent3"/>
              </a:buClr>
              <a:buFont typeface="Wingdings 2"/>
              <a:buChar char=""/>
              <a:defRPr/>
            </a:pPr>
            <a:endParaRPr lang="en-IN" dirty="0"/>
          </a:p>
        </p:txBody>
      </p:sp>
      <p:sp>
        <p:nvSpPr>
          <p:cNvPr id="4" name="Footer Placeholder 3"/>
          <p:cNvSpPr>
            <a:spLocks noGrp="1"/>
          </p:cNvSpPr>
          <p:nvPr>
            <p:ph type="ftr" sz="quarter" idx="11"/>
          </p:nvPr>
        </p:nvSpPr>
        <p:spPr/>
        <p:txBody>
          <a:bodyPr/>
          <a:lstStyle/>
          <a:p>
            <a:pPr>
              <a:defRPr/>
            </a:pPr>
            <a:r>
              <a:rPr lang="en-IN"/>
              <a:t>Created by: Prof. Ashish Shah, J. M. PATEL COLLEGE</a:t>
            </a:r>
          </a:p>
        </p:txBody>
      </p:sp>
      <p:sp>
        <p:nvSpPr>
          <p:cNvPr id="33797"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1DDB3F93-2C54-44E0-ADAD-71829BC3821F}" type="slidenum">
              <a:rPr lang="en-IN">
                <a:solidFill>
                  <a:srgbClr val="045C75"/>
                </a:solidFill>
              </a:rPr>
              <a:pPr/>
              <a:t>29</a:t>
            </a:fld>
            <a:endParaRPr lang="en-IN">
              <a:solidFill>
                <a:srgbClr val="045C75"/>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ontent Placeholder 2"/>
          <p:cNvSpPr>
            <a:spLocks noGrp="1" noChangeArrowheads="1"/>
          </p:cNvSpPr>
          <p:nvPr>
            <p:ph idx="1"/>
          </p:nvPr>
        </p:nvSpPr>
        <p:spPr/>
        <p:txBody>
          <a:bodyPr/>
          <a:lstStyle/>
          <a:p>
            <a:pPr eaLnBrk="1" hangingPunct="1"/>
            <a:r>
              <a:rPr lang="en-IN" smtClean="0"/>
              <a:t>Analog refers to the circuits In which quantities like voltage and current vary continuosly And also its graph is also like a waveform going in both positive and negative cycles, to measure the analog signal we can convert it to digital by using analog to digital converter, and also this conversion can be calculated by knowing the resolution of analog module whether its 12bit or 16bit according to that we can calculate the digital values in 0–100 scale</a:t>
            </a:r>
          </a:p>
        </p:txBody>
      </p:sp>
      <p:sp>
        <p:nvSpPr>
          <p:cNvPr id="71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19B2AD5D-AD9F-4A19-AC77-D1D8F60A7012}" type="slidenum">
              <a:rPr lang="en-IN">
                <a:solidFill>
                  <a:srgbClr val="045C75"/>
                </a:solidFill>
              </a:rPr>
              <a:pPr/>
              <a:t>3</a:t>
            </a:fld>
            <a:endParaRPr lang="en-IN">
              <a:solidFill>
                <a:srgbClr val="045C75"/>
              </a:solidFill>
            </a:endParaRPr>
          </a:p>
        </p:txBody>
      </p:sp>
      <p:sp>
        <p:nvSpPr>
          <p:cNvPr id="5" name="Footer Placeholder 4"/>
          <p:cNvSpPr>
            <a:spLocks noGrp="1"/>
          </p:cNvSpPr>
          <p:nvPr>
            <p:ph type="ftr" sz="quarter" idx="11"/>
          </p:nvPr>
        </p:nvSpPr>
        <p:spPr>
          <a:xfrm>
            <a:off x="2667000" y="6356350"/>
            <a:ext cx="3690938" cy="365125"/>
          </a:xfrm>
        </p:spPr>
        <p:txBody>
          <a:bodyPr/>
          <a:lstStyle/>
          <a:p>
            <a:pPr>
              <a:defRPr/>
            </a:pPr>
            <a:r>
              <a:rPr lang="en-IN" dirty="0"/>
              <a:t>Created by: Prof. Ashish Shah, J. M. PATEL COLLEGE</a:t>
            </a:r>
          </a:p>
        </p:txBody>
      </p:sp>
      <p:sp>
        <p:nvSpPr>
          <p:cNvPr id="6" name="Title 1"/>
          <p:cNvSpPr>
            <a:spLocks noGrp="1"/>
          </p:cNvSpPr>
          <p:nvPr>
            <p:ph type="title"/>
          </p:nvPr>
        </p:nvSpPr>
        <p:spPr/>
        <p:txBody>
          <a:bodyPr>
            <a:normAutofit fontScale="90000"/>
          </a:bodyPr>
          <a:lstStyle/>
          <a:p>
            <a:pPr eaLnBrk="1" fontAlgn="auto" hangingPunct="1">
              <a:spcAft>
                <a:spcPts val="0"/>
              </a:spcAft>
              <a:defRPr/>
            </a:pPr>
            <a:r>
              <a:rPr lang="en-IN" dirty="0"/>
              <a:t>What is meant </a:t>
            </a:r>
            <a:r>
              <a:rPr lang="en-IN"/>
              <a:t>by Analog System?</a:t>
            </a:r>
            <a:endParaRPr lang="en-IN"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fontAlgn="auto" hangingPunct="1">
              <a:spcAft>
                <a:spcPts val="0"/>
              </a:spcAft>
              <a:defRPr/>
            </a:pPr>
            <a:r>
              <a:rPr lang="en-IN" b="1" dirty="0"/>
              <a:t>How to Detect and Correct Errors?</a:t>
            </a:r>
            <a:endParaRPr lang="en-IN" dirty="0"/>
          </a:p>
        </p:txBody>
      </p:sp>
      <p:sp>
        <p:nvSpPr>
          <p:cNvPr id="34819" name="Content Placeholder 2"/>
          <p:cNvSpPr>
            <a:spLocks noGrp="1" noChangeArrowheads="1"/>
          </p:cNvSpPr>
          <p:nvPr>
            <p:ph idx="1"/>
          </p:nvPr>
        </p:nvSpPr>
        <p:spPr/>
        <p:txBody>
          <a:bodyPr/>
          <a:lstStyle/>
          <a:p>
            <a:pPr eaLnBrk="1" hangingPunct="1"/>
            <a:r>
              <a:rPr lang="en-IN" smtClean="0"/>
              <a:t>To detect and correct the errors, additional bits are added to the data bits at the time of transmission.</a:t>
            </a:r>
          </a:p>
          <a:p>
            <a:pPr eaLnBrk="1" hangingPunct="1"/>
            <a:r>
              <a:rPr lang="en-IN" smtClean="0"/>
              <a:t>The additional bits are called </a:t>
            </a:r>
            <a:r>
              <a:rPr lang="en-IN" b="1" smtClean="0"/>
              <a:t>parity bits</a:t>
            </a:r>
            <a:r>
              <a:rPr lang="en-IN" smtClean="0"/>
              <a:t>. They allow detection or correction of the errors.</a:t>
            </a:r>
          </a:p>
          <a:p>
            <a:pPr eaLnBrk="1" hangingPunct="1"/>
            <a:r>
              <a:rPr lang="en-IN" smtClean="0"/>
              <a:t>The data bits along with the parity bits form a </a:t>
            </a:r>
            <a:r>
              <a:rPr lang="en-IN" b="1" smtClean="0"/>
              <a:t>code word</a:t>
            </a:r>
            <a:r>
              <a:rPr lang="en-IN" smtClean="0"/>
              <a:t>.</a:t>
            </a:r>
          </a:p>
        </p:txBody>
      </p:sp>
      <p:sp>
        <p:nvSpPr>
          <p:cNvPr id="4" name="Footer Placeholder 3"/>
          <p:cNvSpPr>
            <a:spLocks noGrp="1"/>
          </p:cNvSpPr>
          <p:nvPr>
            <p:ph type="ftr" sz="quarter" idx="11"/>
          </p:nvPr>
        </p:nvSpPr>
        <p:spPr/>
        <p:txBody>
          <a:bodyPr/>
          <a:lstStyle/>
          <a:p>
            <a:pPr>
              <a:defRPr/>
            </a:pPr>
            <a:r>
              <a:rPr lang="en-IN"/>
              <a:t>Created by: Prof. Ashish Shah, J. M. PATEL COLLEGE</a:t>
            </a:r>
          </a:p>
        </p:txBody>
      </p:sp>
      <p:sp>
        <p:nvSpPr>
          <p:cNvPr id="34821"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A4EB21F2-FDB4-4B7A-9000-7041886A6ACB}" type="slidenum">
              <a:rPr lang="en-IN">
                <a:solidFill>
                  <a:srgbClr val="045C75"/>
                </a:solidFill>
              </a:rPr>
              <a:pPr/>
              <a:t>30</a:t>
            </a:fld>
            <a:endParaRPr lang="en-IN">
              <a:solidFill>
                <a:srgbClr val="045C75"/>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152525"/>
          </a:xfrm>
        </p:spPr>
        <p:txBody>
          <a:bodyPr>
            <a:normAutofit fontScale="90000"/>
          </a:bodyPr>
          <a:lstStyle/>
          <a:p>
            <a:pPr eaLnBrk="1" fontAlgn="auto" hangingPunct="1">
              <a:spcAft>
                <a:spcPts val="0"/>
              </a:spcAft>
              <a:defRPr/>
            </a:pPr>
            <a:r>
              <a:rPr lang="en-IN" b="1" dirty="0"/>
              <a:t>Parity Checking of Error Detection</a:t>
            </a:r>
            <a:r>
              <a:rPr lang="en-IN" dirty="0"/>
              <a:t/>
            </a:r>
            <a:br>
              <a:rPr lang="en-IN" dirty="0"/>
            </a:br>
            <a:endParaRPr lang="en-IN" dirty="0"/>
          </a:p>
        </p:txBody>
      </p:sp>
      <p:sp>
        <p:nvSpPr>
          <p:cNvPr id="35843" name="Content Placeholder 2"/>
          <p:cNvSpPr>
            <a:spLocks noGrp="1" noChangeArrowheads="1"/>
          </p:cNvSpPr>
          <p:nvPr>
            <p:ph idx="1"/>
          </p:nvPr>
        </p:nvSpPr>
        <p:spPr>
          <a:xfrm>
            <a:off x="457200" y="1500188"/>
            <a:ext cx="8229600" cy="2214562"/>
          </a:xfrm>
        </p:spPr>
        <p:txBody>
          <a:bodyPr/>
          <a:lstStyle/>
          <a:p>
            <a:pPr eaLnBrk="1" hangingPunct="1"/>
            <a:r>
              <a:rPr lang="en-IN" smtClean="0"/>
              <a:t>It is the simplest technique for detecting and correcting errors. The MSB of an 8-bits word is used as the parity bit and the remaining 7 bits are used as data or message bits. The parity of 8-bits transmitted word can be either even parity or odd parity.</a:t>
            </a:r>
          </a:p>
        </p:txBody>
      </p:sp>
      <p:sp>
        <p:nvSpPr>
          <p:cNvPr id="4" name="Footer Placeholder 3"/>
          <p:cNvSpPr>
            <a:spLocks noGrp="1"/>
          </p:cNvSpPr>
          <p:nvPr>
            <p:ph type="ftr" sz="quarter" idx="11"/>
          </p:nvPr>
        </p:nvSpPr>
        <p:spPr/>
        <p:txBody>
          <a:bodyPr/>
          <a:lstStyle/>
          <a:p>
            <a:pPr>
              <a:defRPr/>
            </a:pPr>
            <a:r>
              <a:rPr lang="en-IN"/>
              <a:t>Created by: Prof. Ashish Shah, J. M. PATEL COLLEGE</a:t>
            </a:r>
          </a:p>
        </p:txBody>
      </p:sp>
      <p:sp>
        <p:nvSpPr>
          <p:cNvPr id="35845"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6F8B2419-6E30-41FA-8264-983EAB4DDE0F}" type="slidenum">
              <a:rPr lang="en-IN">
                <a:solidFill>
                  <a:srgbClr val="045C75"/>
                </a:solidFill>
              </a:rPr>
              <a:pPr/>
              <a:t>31</a:t>
            </a:fld>
            <a:endParaRPr lang="en-IN">
              <a:solidFill>
                <a:srgbClr val="045C75"/>
              </a:solidFill>
            </a:endParaRPr>
          </a:p>
        </p:txBody>
      </p:sp>
      <p:pic>
        <p:nvPicPr>
          <p:cNvPr id="358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4438" y="3929063"/>
            <a:ext cx="7000875" cy="1266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noChangeArrowheads="1"/>
          </p:cNvSpPr>
          <p:nvPr>
            <p:ph type="title"/>
          </p:nvPr>
        </p:nvSpPr>
        <p:spPr/>
        <p:txBody>
          <a:bodyPr/>
          <a:lstStyle/>
          <a:p>
            <a:pPr eaLnBrk="1" hangingPunct="1"/>
            <a:r>
              <a:rPr lang="en-IN" smtClean="0"/>
              <a:t>Types of parity</a:t>
            </a:r>
          </a:p>
        </p:txBody>
      </p:sp>
      <p:sp>
        <p:nvSpPr>
          <p:cNvPr id="36867" name="Content Placeholder 2"/>
          <p:cNvSpPr>
            <a:spLocks noGrp="1" noChangeArrowheads="1"/>
          </p:cNvSpPr>
          <p:nvPr>
            <p:ph idx="1"/>
          </p:nvPr>
        </p:nvSpPr>
        <p:spPr/>
        <p:txBody>
          <a:bodyPr/>
          <a:lstStyle/>
          <a:p>
            <a:pPr eaLnBrk="1" hangingPunct="1"/>
            <a:r>
              <a:rPr lang="en-IN" b="1" smtClean="0"/>
              <a:t>Even parity</a:t>
            </a:r>
            <a:r>
              <a:rPr lang="en-IN" smtClean="0"/>
              <a:t> -- Even parity means the number of 1's in the given word including the parity bit should be even (2,4,6,....).</a:t>
            </a:r>
          </a:p>
          <a:p>
            <a:pPr eaLnBrk="1" hangingPunct="1"/>
            <a:r>
              <a:rPr lang="en-IN" b="1" smtClean="0"/>
              <a:t>Odd parity</a:t>
            </a:r>
            <a:r>
              <a:rPr lang="en-IN" smtClean="0"/>
              <a:t> -- Odd parity means the number of 1's in the given word including the parity bit should be odd (1,3,5,....).</a:t>
            </a:r>
          </a:p>
          <a:p>
            <a:pPr eaLnBrk="1" hangingPunct="1"/>
            <a:endParaRPr lang="en-IN" smtClean="0"/>
          </a:p>
        </p:txBody>
      </p:sp>
      <p:sp>
        <p:nvSpPr>
          <p:cNvPr id="4" name="Footer Placeholder 3"/>
          <p:cNvSpPr>
            <a:spLocks noGrp="1"/>
          </p:cNvSpPr>
          <p:nvPr>
            <p:ph type="ftr" sz="quarter" idx="11"/>
          </p:nvPr>
        </p:nvSpPr>
        <p:spPr/>
        <p:txBody>
          <a:bodyPr/>
          <a:lstStyle/>
          <a:p>
            <a:pPr>
              <a:defRPr/>
            </a:pPr>
            <a:r>
              <a:rPr lang="en-IN"/>
              <a:t>Created by: Prof. Ashish Shah, J. M. PATEL COLLEGE</a:t>
            </a:r>
          </a:p>
        </p:txBody>
      </p:sp>
      <p:sp>
        <p:nvSpPr>
          <p:cNvPr id="3686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90B2086C-6803-40DE-B4A8-60D9AD73E2BF}" type="slidenum">
              <a:rPr lang="en-IN">
                <a:solidFill>
                  <a:srgbClr val="045C75"/>
                </a:solidFill>
              </a:rPr>
              <a:pPr/>
              <a:t>32</a:t>
            </a:fld>
            <a:endParaRPr lang="en-IN">
              <a:solidFill>
                <a:srgbClr val="045C75"/>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noChangeArrowheads="1"/>
          </p:cNvSpPr>
          <p:nvPr>
            <p:ph type="title"/>
          </p:nvPr>
        </p:nvSpPr>
        <p:spPr>
          <a:xfrm>
            <a:off x="457200" y="285750"/>
            <a:ext cx="8229600" cy="928688"/>
          </a:xfrm>
        </p:spPr>
        <p:txBody>
          <a:bodyPr/>
          <a:lstStyle/>
          <a:p>
            <a:pPr eaLnBrk="1" hangingPunct="1"/>
            <a:r>
              <a:rPr lang="en-IN" b="1" smtClean="0"/>
              <a:t>Use of Parity Bit</a:t>
            </a:r>
            <a:endParaRPr lang="en-IN" smtClean="0"/>
          </a:p>
        </p:txBody>
      </p:sp>
      <p:sp>
        <p:nvSpPr>
          <p:cNvPr id="37891" name="Content Placeholder 2"/>
          <p:cNvSpPr>
            <a:spLocks noGrp="1" noChangeArrowheads="1"/>
          </p:cNvSpPr>
          <p:nvPr>
            <p:ph idx="1"/>
          </p:nvPr>
        </p:nvSpPr>
        <p:spPr>
          <a:xfrm>
            <a:off x="457200" y="1285875"/>
            <a:ext cx="8229600" cy="2643188"/>
          </a:xfrm>
        </p:spPr>
        <p:txBody>
          <a:bodyPr/>
          <a:lstStyle/>
          <a:p>
            <a:pPr eaLnBrk="1" hangingPunct="1"/>
            <a:r>
              <a:rPr lang="en-IN" smtClean="0"/>
              <a:t>The parity bit can be set to 0 and 1 depending on the type of the parity required.</a:t>
            </a:r>
          </a:p>
          <a:p>
            <a:pPr eaLnBrk="1" hangingPunct="1"/>
            <a:r>
              <a:rPr lang="en-IN" smtClean="0"/>
              <a:t>For even parity, this bit is set to 1 or 0 such that the no. of "1 bits" in the entire word is even. Shown in fig. (a).</a:t>
            </a:r>
          </a:p>
          <a:p>
            <a:pPr eaLnBrk="1" hangingPunct="1"/>
            <a:r>
              <a:rPr lang="en-IN" smtClean="0"/>
              <a:t>For odd parity, this bit is set to 1 or 0 such that the no. of "1 bits" in the entire word is odd. Shown in fig. (b).</a:t>
            </a:r>
          </a:p>
          <a:p>
            <a:pPr eaLnBrk="1" hangingPunct="1"/>
            <a:endParaRPr lang="en-IN" smtClean="0"/>
          </a:p>
        </p:txBody>
      </p:sp>
      <p:sp>
        <p:nvSpPr>
          <p:cNvPr id="4" name="Footer Placeholder 3"/>
          <p:cNvSpPr>
            <a:spLocks noGrp="1"/>
          </p:cNvSpPr>
          <p:nvPr>
            <p:ph type="ftr" sz="quarter" idx="11"/>
          </p:nvPr>
        </p:nvSpPr>
        <p:spPr/>
        <p:txBody>
          <a:bodyPr/>
          <a:lstStyle/>
          <a:p>
            <a:pPr>
              <a:defRPr/>
            </a:pPr>
            <a:r>
              <a:rPr lang="en-IN"/>
              <a:t>Created by: Prof. Ashish Shah, J. M. PATEL COLLEGE</a:t>
            </a:r>
          </a:p>
        </p:txBody>
      </p:sp>
      <p:sp>
        <p:nvSpPr>
          <p:cNvPr id="37893"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FC161321-320F-4888-B64A-3D8F05590C8B}" type="slidenum">
              <a:rPr lang="en-IN">
                <a:solidFill>
                  <a:srgbClr val="045C75"/>
                </a:solidFill>
              </a:rPr>
              <a:pPr/>
              <a:t>33</a:t>
            </a:fld>
            <a:endParaRPr lang="en-IN">
              <a:solidFill>
                <a:srgbClr val="045C75"/>
              </a:solidFill>
            </a:endParaRPr>
          </a:p>
        </p:txBody>
      </p:sp>
      <p:pic>
        <p:nvPicPr>
          <p:cNvPr id="378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28750" y="3929063"/>
            <a:ext cx="5929313"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noChangeArrowheads="1"/>
          </p:cNvSpPr>
          <p:nvPr>
            <p:ph type="title"/>
          </p:nvPr>
        </p:nvSpPr>
        <p:spPr/>
        <p:txBody>
          <a:bodyPr/>
          <a:lstStyle/>
          <a:p>
            <a:pPr eaLnBrk="1" hangingPunct="1"/>
            <a:r>
              <a:rPr lang="en-IN" smtClean="0"/>
              <a:t> Digital System</a:t>
            </a:r>
          </a:p>
        </p:txBody>
      </p:sp>
      <p:sp>
        <p:nvSpPr>
          <p:cNvPr id="8195" name="Content Placeholder 2"/>
          <p:cNvSpPr>
            <a:spLocks noGrp="1" noChangeArrowheads="1"/>
          </p:cNvSpPr>
          <p:nvPr>
            <p:ph idx="1"/>
          </p:nvPr>
        </p:nvSpPr>
        <p:spPr/>
        <p:txBody>
          <a:bodyPr/>
          <a:lstStyle/>
          <a:p>
            <a:pPr eaLnBrk="1" hangingPunct="1"/>
            <a:r>
              <a:rPr lang="en-IN" smtClean="0"/>
              <a:t>Digital describes electronic technology that generates, stores, and processes data in terms of two states: positive and non-positive. Positive is expressed or represented by the number 1 and non-positive by the number 0. Thus, data transmitted or stored with digital technology is expressed as a string of 0's and 1's. Each of these state digits is referred to as a bit (and a string of bits that a computer can address individually as a group is a </a:t>
            </a:r>
            <a:r>
              <a:rPr lang="en-IN" smtClean="0">
                <a:hlinkClick r:id="rId2"/>
              </a:rPr>
              <a:t>byte</a:t>
            </a:r>
            <a:r>
              <a:rPr lang="en-IN" smtClean="0"/>
              <a:t>).</a:t>
            </a:r>
          </a:p>
        </p:txBody>
      </p:sp>
      <p:sp>
        <p:nvSpPr>
          <p:cNvPr id="819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7A38993B-0BAE-4827-A99D-0C2D26A162FC}" type="slidenum">
              <a:rPr lang="en-IN">
                <a:solidFill>
                  <a:srgbClr val="045C75"/>
                </a:solidFill>
              </a:rPr>
              <a:pPr/>
              <a:t>4</a:t>
            </a:fld>
            <a:endParaRPr lang="en-IN">
              <a:solidFill>
                <a:srgbClr val="045C75"/>
              </a:solidFill>
            </a:endParaRPr>
          </a:p>
        </p:txBody>
      </p:sp>
      <p:sp>
        <p:nvSpPr>
          <p:cNvPr id="5" name="Footer Placeholder 4"/>
          <p:cNvSpPr>
            <a:spLocks noGrp="1"/>
          </p:cNvSpPr>
          <p:nvPr>
            <p:ph type="ftr" sz="quarter" idx="11"/>
          </p:nvPr>
        </p:nvSpPr>
        <p:spPr>
          <a:xfrm>
            <a:off x="2667000" y="6356350"/>
            <a:ext cx="3976688" cy="365125"/>
          </a:xfrm>
        </p:spPr>
        <p:txBody>
          <a:bodyPr/>
          <a:lstStyle/>
          <a:p>
            <a:pPr>
              <a:defRPr/>
            </a:pPr>
            <a:r>
              <a:rPr lang="en-IN" dirty="0"/>
              <a:t>Created by: Prof. Ashish Shah, J. M. PATEL COLLEGE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noChangeArrowheads="1"/>
          </p:cNvSpPr>
          <p:nvPr>
            <p:ph idx="1"/>
          </p:nvPr>
        </p:nvSpPr>
        <p:spPr>
          <a:xfrm>
            <a:off x="457200" y="357188"/>
            <a:ext cx="8229600" cy="5768975"/>
          </a:xfrm>
        </p:spPr>
        <p:txBody>
          <a:bodyPr/>
          <a:lstStyle/>
          <a:p>
            <a:pPr eaLnBrk="1" hangingPunct="1"/>
            <a:r>
              <a:rPr lang="en-IN" smtClean="0"/>
              <a:t>Prior to digital technology, electronic transmission was limited to analog technology, which conveys data as electronic signals of varying frequency or amplitude that are added to carrier waves of a given frequency. Broadcast and phone transmission has conventionally used analog technology.</a:t>
            </a:r>
          </a:p>
          <a:p>
            <a:pPr eaLnBrk="1" hangingPunct="1"/>
            <a:endParaRPr lang="en-IN" smtClean="0"/>
          </a:p>
          <a:p>
            <a:pPr eaLnBrk="1" hangingPunct="1"/>
            <a:r>
              <a:rPr lang="en-IN" smtClean="0"/>
              <a:t>Digital technology is primarily used with new physical communications media, such as </a:t>
            </a:r>
            <a:r>
              <a:rPr lang="en-IN" i="1" smtClean="0"/>
              <a:t>satellite</a:t>
            </a:r>
            <a:r>
              <a:rPr lang="en-IN" smtClean="0"/>
              <a:t> and fiber</a:t>
            </a:r>
            <a:r>
              <a:rPr lang="en-IN" smtClean="0">
                <a:hlinkClick r:id="rId2"/>
              </a:rPr>
              <a:t> </a:t>
            </a:r>
            <a:r>
              <a:rPr lang="en-IN" smtClean="0"/>
              <a:t>optic transmission. A modem is used to convert the digital information in your computer to analog signals for your phone line and to convert analog phone signals to digital information for your computer.</a:t>
            </a:r>
          </a:p>
        </p:txBody>
      </p:sp>
      <p:sp>
        <p:nvSpPr>
          <p:cNvPr id="921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4441F80A-DB20-45FD-8C10-28DFF0F9E1CD}" type="slidenum">
              <a:rPr lang="en-IN">
                <a:solidFill>
                  <a:srgbClr val="045C75"/>
                </a:solidFill>
              </a:rPr>
              <a:pPr/>
              <a:t>5</a:t>
            </a:fld>
            <a:endParaRPr lang="en-IN">
              <a:solidFill>
                <a:srgbClr val="045C75"/>
              </a:solidFill>
            </a:endParaRPr>
          </a:p>
        </p:txBody>
      </p:sp>
      <p:sp>
        <p:nvSpPr>
          <p:cNvPr id="5" name="Footer Placeholder 4"/>
          <p:cNvSpPr>
            <a:spLocks noGrp="1"/>
          </p:cNvSpPr>
          <p:nvPr>
            <p:ph type="ftr" sz="quarter" idx="11"/>
          </p:nvPr>
        </p:nvSpPr>
        <p:spPr>
          <a:xfrm>
            <a:off x="2667000" y="6356350"/>
            <a:ext cx="4119563" cy="365125"/>
          </a:xfrm>
        </p:spPr>
        <p:txBody>
          <a:bodyPr/>
          <a:lstStyle/>
          <a:p>
            <a:pPr>
              <a:defRPr/>
            </a:pPr>
            <a:r>
              <a:rPr lang="en-IN" dirty="0"/>
              <a:t>Created by: Prof. Ashish Shah, J. M. PATEL COLLEGE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noChangeArrowheads="1"/>
          </p:cNvSpPr>
          <p:nvPr>
            <p:ph type="title"/>
          </p:nvPr>
        </p:nvSpPr>
        <p:spPr/>
        <p:txBody>
          <a:bodyPr/>
          <a:lstStyle/>
          <a:p>
            <a:pPr eaLnBrk="1" hangingPunct="1"/>
            <a:r>
              <a:rPr lang="en-IN" smtClean="0"/>
              <a:t>Numbering System</a:t>
            </a:r>
          </a:p>
        </p:txBody>
      </p:sp>
      <p:sp>
        <p:nvSpPr>
          <p:cNvPr id="3" name="Content Placeholder 2"/>
          <p:cNvSpPr>
            <a:spLocks noGrp="1"/>
          </p:cNvSpPr>
          <p:nvPr>
            <p:ph idx="1"/>
          </p:nvPr>
        </p:nvSpPr>
        <p:spPr/>
        <p:txBody>
          <a:bodyPr>
            <a:normAutofit fontScale="92500"/>
          </a:bodyPr>
          <a:lstStyle/>
          <a:p>
            <a:pPr marL="274320" indent="-274320" eaLnBrk="1" fontAlgn="auto" hangingPunct="1">
              <a:spcAft>
                <a:spcPts val="0"/>
              </a:spcAft>
              <a:buClr>
                <a:schemeClr val="accent3"/>
              </a:buClr>
              <a:buFont typeface="Wingdings 2"/>
              <a:buChar char=""/>
              <a:defRPr/>
            </a:pPr>
            <a:r>
              <a:rPr lang="en-IN" dirty="0"/>
              <a:t>We are familiar with numbers, characters and symbols. But this type of data are not suitable for microprocessor, logic circuits, computers etc. For this reason data is converted into electronic pulses and each pulse is identified as code. Then this code is converted into numeric format by ASCII, where each number, character and symbol have numerical equivalent. E.g.: Character A has ASCII value 65.</a:t>
            </a:r>
          </a:p>
          <a:p>
            <a:pPr marL="274320" indent="-274320" eaLnBrk="1" fontAlgn="auto" hangingPunct="1">
              <a:spcAft>
                <a:spcPts val="0"/>
              </a:spcAft>
              <a:buClr>
                <a:schemeClr val="accent3"/>
              </a:buClr>
              <a:buFont typeface="Wingdings 2"/>
              <a:buChar char=""/>
              <a:defRPr/>
            </a:pPr>
            <a:r>
              <a:rPr lang="en-IN" dirty="0"/>
              <a:t>Using this equivalent, the data is interchanged into numeric format. For this numeric conversions we use number systems having a base number, which indicates the number of digits in that number system</a:t>
            </a:r>
          </a:p>
        </p:txBody>
      </p:sp>
      <p:sp>
        <p:nvSpPr>
          <p:cNvPr id="10244"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85BD5919-4AAA-425A-A9D4-E065E374E157}" type="slidenum">
              <a:rPr lang="en-IN">
                <a:solidFill>
                  <a:srgbClr val="045C75"/>
                </a:solidFill>
              </a:rPr>
              <a:pPr/>
              <a:t>6</a:t>
            </a:fld>
            <a:endParaRPr lang="en-IN">
              <a:solidFill>
                <a:srgbClr val="045C75"/>
              </a:solidFill>
            </a:endParaRPr>
          </a:p>
        </p:txBody>
      </p:sp>
      <p:sp>
        <p:nvSpPr>
          <p:cNvPr id="5" name="Footer Placeholder 4"/>
          <p:cNvSpPr>
            <a:spLocks noGrp="1"/>
          </p:cNvSpPr>
          <p:nvPr>
            <p:ph type="ftr" sz="quarter" idx="11"/>
          </p:nvPr>
        </p:nvSpPr>
        <p:spPr>
          <a:xfrm>
            <a:off x="2667000" y="6356350"/>
            <a:ext cx="3619500" cy="365125"/>
          </a:xfrm>
        </p:spPr>
        <p:txBody>
          <a:bodyPr/>
          <a:lstStyle/>
          <a:p>
            <a:pPr>
              <a:defRPr/>
            </a:pPr>
            <a:r>
              <a:rPr lang="en-IN" dirty="0"/>
              <a:t>Created by: Prof. Ashish Shah, J. M. PATEL COLLEGE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500188"/>
            <a:ext cx="8229600" cy="714375"/>
          </a:xfrm>
        </p:spPr>
        <p:txBody>
          <a:bodyPr>
            <a:normAutofit fontScale="90000"/>
          </a:bodyPr>
          <a:lstStyle/>
          <a:p>
            <a:pPr eaLnBrk="1" fontAlgn="auto" hangingPunct="1">
              <a:spcAft>
                <a:spcPts val="0"/>
              </a:spcAft>
              <a:defRPr/>
            </a:pPr>
            <a:r>
              <a:rPr lang="en-IN" b="1" dirty="0"/>
              <a:t/>
            </a:r>
            <a:br>
              <a:rPr lang="en-IN" b="1" dirty="0"/>
            </a:br>
            <a:r>
              <a:rPr lang="en-IN" b="1" dirty="0"/>
              <a:t/>
            </a:r>
            <a:br>
              <a:rPr lang="en-IN" b="1" dirty="0"/>
            </a:br>
            <a:r>
              <a:rPr lang="en-IN" b="1" dirty="0"/>
              <a:t/>
            </a:r>
            <a:br>
              <a:rPr lang="en-IN" b="1" dirty="0"/>
            </a:br>
            <a:r>
              <a:rPr lang="en-IN" b="1" dirty="0"/>
              <a:t/>
            </a:r>
            <a:br>
              <a:rPr lang="en-IN" b="1" dirty="0"/>
            </a:br>
            <a:r>
              <a:rPr lang="en-IN" b="1" dirty="0"/>
              <a:t/>
            </a:r>
            <a:br>
              <a:rPr lang="en-IN" b="1" dirty="0"/>
            </a:br>
            <a:r>
              <a:rPr lang="en-IN" b="1" dirty="0"/>
              <a:t/>
            </a:r>
            <a:br>
              <a:rPr lang="en-IN" b="1" dirty="0"/>
            </a:br>
            <a:r>
              <a:rPr lang="en-IN" b="1" dirty="0"/>
              <a:t/>
            </a:r>
            <a:br>
              <a:rPr lang="en-IN" b="1" dirty="0"/>
            </a:br>
            <a:r>
              <a:rPr lang="en-IN" b="1" dirty="0"/>
              <a:t/>
            </a:r>
            <a:br>
              <a:rPr lang="en-IN" b="1" dirty="0"/>
            </a:br>
            <a:r>
              <a:rPr lang="en-IN" b="1" dirty="0"/>
              <a:t/>
            </a:r>
            <a:br>
              <a:rPr lang="en-IN" b="1" dirty="0"/>
            </a:br>
            <a:r>
              <a:rPr lang="en-IN" b="1" dirty="0"/>
              <a:t/>
            </a:r>
            <a:br>
              <a:rPr lang="en-IN" b="1" dirty="0"/>
            </a:br>
            <a:r>
              <a:rPr lang="en-IN" b="1" dirty="0"/>
              <a:t/>
            </a:r>
            <a:br>
              <a:rPr lang="en-IN" b="1" dirty="0"/>
            </a:br>
            <a:r>
              <a:rPr lang="en-IN" b="1" dirty="0"/>
              <a:t>Types of number system</a:t>
            </a:r>
            <a:br>
              <a:rPr lang="en-IN" b="1" dirty="0"/>
            </a:br>
            <a:r>
              <a:rPr lang="en-IN" b="1" dirty="0"/>
              <a:t>I. </a:t>
            </a:r>
            <a:r>
              <a:rPr lang="en-IN" dirty="0"/>
              <a:t>Binary Number System</a:t>
            </a:r>
            <a:br>
              <a:rPr lang="en-IN" dirty="0"/>
            </a:br>
            <a:endParaRPr lang="en-IN" dirty="0"/>
          </a:p>
        </p:txBody>
      </p:sp>
      <p:sp>
        <p:nvSpPr>
          <p:cNvPr id="3" name="Content Placeholder 2"/>
          <p:cNvSpPr>
            <a:spLocks noGrp="1"/>
          </p:cNvSpPr>
          <p:nvPr>
            <p:ph idx="1"/>
          </p:nvPr>
        </p:nvSpPr>
        <p:spPr/>
        <p:txBody>
          <a:bodyPr>
            <a:normAutofit fontScale="77500" lnSpcReduction="20000"/>
          </a:bodyPr>
          <a:lstStyle/>
          <a:p>
            <a:pPr marL="274320" indent="-274320" eaLnBrk="1" fontAlgn="auto" hangingPunct="1">
              <a:spcAft>
                <a:spcPts val="0"/>
              </a:spcAft>
              <a:buClr>
                <a:schemeClr val="accent3"/>
              </a:buClr>
              <a:buFont typeface="Wingdings 2"/>
              <a:buChar char=""/>
              <a:defRPr/>
            </a:pPr>
            <a:r>
              <a:rPr lang="en-IN" dirty="0"/>
              <a:t>Represents two types of digits 0's and 1's, so the base of number system is 2.</a:t>
            </a:r>
          </a:p>
          <a:p>
            <a:pPr marL="274320" indent="-274320" eaLnBrk="1" fontAlgn="auto" hangingPunct="1">
              <a:spcAft>
                <a:spcPts val="0"/>
              </a:spcAft>
              <a:buClr>
                <a:schemeClr val="accent3"/>
              </a:buClr>
              <a:buFont typeface="Wingdings 2"/>
              <a:buChar char=""/>
              <a:defRPr/>
            </a:pPr>
            <a:r>
              <a:rPr lang="en-IN" dirty="0"/>
              <a:t>Uses two types of electronic pulses, where absence of pulse shows 0 and presence of pulse shows 1.</a:t>
            </a:r>
          </a:p>
          <a:p>
            <a:pPr marL="274320" indent="-274320" eaLnBrk="1" fontAlgn="auto" hangingPunct="1">
              <a:spcAft>
                <a:spcPts val="0"/>
              </a:spcAft>
              <a:buClr>
                <a:schemeClr val="accent3"/>
              </a:buClr>
              <a:buFont typeface="Wingdings 2"/>
              <a:buChar char=""/>
              <a:defRPr/>
            </a:pPr>
            <a:r>
              <a:rPr lang="en-IN" dirty="0"/>
              <a:t>Each binary digit is called as bit.</a:t>
            </a:r>
          </a:p>
          <a:p>
            <a:pPr marL="274320" indent="-274320" eaLnBrk="1" fontAlgn="auto" hangingPunct="1">
              <a:spcAft>
                <a:spcPts val="0"/>
              </a:spcAft>
              <a:buClr>
                <a:schemeClr val="accent3"/>
              </a:buClr>
              <a:buFont typeface="Wingdings 2"/>
              <a:buChar char=""/>
              <a:defRPr/>
            </a:pPr>
            <a:r>
              <a:rPr lang="en-IN" dirty="0"/>
              <a:t>Left-most bit of a number is known as Most Significant Bit (MSB) and right-most bit is known as Least Significant Bit (LSB). Its same for all number system.</a:t>
            </a:r>
          </a:p>
          <a:p>
            <a:pPr marL="274320" indent="-274320" eaLnBrk="1" fontAlgn="auto" hangingPunct="1">
              <a:spcAft>
                <a:spcPts val="0"/>
              </a:spcAft>
              <a:buClr>
                <a:schemeClr val="accent3"/>
              </a:buClr>
              <a:buFont typeface="Wingdings 2"/>
              <a:buChar char=""/>
              <a:defRPr/>
            </a:pPr>
            <a:r>
              <a:rPr lang="en-IN" dirty="0"/>
              <a:t>A group of 4 bit is called as nibble and group of 8 bit is called as byte.</a:t>
            </a:r>
          </a:p>
          <a:p>
            <a:pPr marL="274320" indent="-274320" eaLnBrk="1" fontAlgn="auto" hangingPunct="1">
              <a:spcAft>
                <a:spcPts val="0"/>
              </a:spcAft>
              <a:buClr>
                <a:schemeClr val="accent3"/>
              </a:buClr>
              <a:buFont typeface="Wingdings 2"/>
              <a:buChar char=""/>
              <a:defRPr/>
            </a:pPr>
            <a:r>
              <a:rPr lang="en-IN" dirty="0"/>
              <a:t>Value of digit is determined by the position of digit in the number, where lowest value is for the right-most position and each successive position to the left has a higher place value. Its same for all number system.</a:t>
            </a:r>
          </a:p>
          <a:p>
            <a:pPr marL="274320" indent="-274320" eaLnBrk="1" fontAlgn="auto" hangingPunct="1">
              <a:spcAft>
                <a:spcPts val="0"/>
              </a:spcAft>
              <a:buClr>
                <a:schemeClr val="accent3"/>
              </a:buClr>
              <a:buFont typeface="Wingdings 2"/>
              <a:buChar char=""/>
              <a:defRPr/>
            </a:pPr>
            <a:r>
              <a:rPr lang="en-IN" dirty="0"/>
              <a:t>Examples: a) (010101)</a:t>
            </a:r>
            <a:r>
              <a:rPr lang="en-IN" baseline="-25000" dirty="0"/>
              <a:t>2</a:t>
            </a:r>
            <a:r>
              <a:rPr lang="en-IN" dirty="0"/>
              <a:t> b) (1010.101)</a:t>
            </a:r>
            <a:r>
              <a:rPr lang="en-IN" baseline="-25000" dirty="0"/>
              <a:t>2</a:t>
            </a:r>
            <a:endParaRPr lang="en-IN" dirty="0"/>
          </a:p>
        </p:txBody>
      </p:sp>
      <p:sp>
        <p:nvSpPr>
          <p:cNvPr id="11268"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DEA5B7D5-547D-4101-B91E-736AF00D59DA}" type="slidenum">
              <a:rPr lang="en-IN">
                <a:solidFill>
                  <a:srgbClr val="045C75"/>
                </a:solidFill>
              </a:rPr>
              <a:pPr/>
              <a:t>7</a:t>
            </a:fld>
            <a:endParaRPr lang="en-IN">
              <a:solidFill>
                <a:srgbClr val="045C75"/>
              </a:solidFill>
            </a:endParaRPr>
          </a:p>
        </p:txBody>
      </p:sp>
      <p:sp>
        <p:nvSpPr>
          <p:cNvPr id="5" name="Footer Placeholder 4"/>
          <p:cNvSpPr>
            <a:spLocks noGrp="1"/>
          </p:cNvSpPr>
          <p:nvPr>
            <p:ph type="ftr" sz="quarter" idx="11"/>
          </p:nvPr>
        </p:nvSpPr>
        <p:spPr>
          <a:xfrm>
            <a:off x="2667000" y="6356350"/>
            <a:ext cx="3619500" cy="365125"/>
          </a:xfrm>
        </p:spPr>
        <p:txBody>
          <a:bodyPr/>
          <a:lstStyle/>
          <a:p>
            <a:pPr>
              <a:defRPr/>
            </a:pPr>
            <a:r>
              <a:rPr lang="en-IN" dirty="0"/>
              <a:t>Created by: Prof. Ashish Shah, J. M. PATEL COLLEGE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noChangeArrowheads="1"/>
          </p:cNvSpPr>
          <p:nvPr>
            <p:ph type="title"/>
          </p:nvPr>
        </p:nvSpPr>
        <p:spPr/>
        <p:txBody>
          <a:bodyPr/>
          <a:lstStyle/>
          <a:p>
            <a:pPr eaLnBrk="1" hangingPunct="1"/>
            <a:r>
              <a:rPr lang="en-IN" smtClean="0"/>
              <a:t>Octal Number System</a:t>
            </a:r>
          </a:p>
        </p:txBody>
      </p:sp>
      <p:sp>
        <p:nvSpPr>
          <p:cNvPr id="12291" name="Content Placeholder 2"/>
          <p:cNvSpPr>
            <a:spLocks noGrp="1" noChangeArrowheads="1"/>
          </p:cNvSpPr>
          <p:nvPr>
            <p:ph idx="1"/>
          </p:nvPr>
        </p:nvSpPr>
        <p:spPr/>
        <p:txBody>
          <a:bodyPr/>
          <a:lstStyle/>
          <a:p>
            <a:pPr eaLnBrk="1" hangingPunct="1"/>
            <a:r>
              <a:rPr lang="en-IN" smtClean="0"/>
              <a:t>Represents 8 types of digits from 0 to 7, so the base of number system is 8.</a:t>
            </a:r>
          </a:p>
          <a:p>
            <a:pPr eaLnBrk="1" hangingPunct="1"/>
            <a:r>
              <a:rPr lang="en-IN" smtClean="0"/>
              <a:t>It takes exactly three binary digits to represent an octal digit.</a:t>
            </a:r>
          </a:p>
          <a:p>
            <a:pPr eaLnBrk="1" hangingPunct="1"/>
            <a:r>
              <a:rPr lang="en-IN" smtClean="0"/>
              <a:t>Binary 000 is same as octal digit 0, binary 001 is same as octal 1, and so on.</a:t>
            </a:r>
          </a:p>
          <a:p>
            <a:pPr eaLnBrk="1" hangingPunct="1"/>
            <a:r>
              <a:rPr lang="en-IN" smtClean="0"/>
              <a:t>Insufficient to convert values into bytes(8 bit), so not widely used in computers.</a:t>
            </a:r>
          </a:p>
          <a:p>
            <a:pPr eaLnBrk="1" hangingPunct="1"/>
            <a:r>
              <a:rPr lang="en-IN" smtClean="0"/>
              <a:t>Examples: a) (03105)</a:t>
            </a:r>
            <a:r>
              <a:rPr lang="en-IN" baseline="-25000" smtClean="0"/>
              <a:t>8</a:t>
            </a:r>
            <a:r>
              <a:rPr lang="en-IN" smtClean="0"/>
              <a:t> b) (4237.23)</a:t>
            </a:r>
            <a:r>
              <a:rPr lang="en-IN" baseline="-25000" smtClean="0"/>
              <a:t>8</a:t>
            </a:r>
            <a:endParaRPr lang="en-IN" smtClean="0"/>
          </a:p>
        </p:txBody>
      </p:sp>
      <p:sp>
        <p:nvSpPr>
          <p:cNvPr id="1229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8AB9D937-2721-4645-9DD1-6BCB5BD7D004}" type="slidenum">
              <a:rPr lang="en-IN">
                <a:solidFill>
                  <a:srgbClr val="045C75"/>
                </a:solidFill>
              </a:rPr>
              <a:pPr/>
              <a:t>8</a:t>
            </a:fld>
            <a:endParaRPr lang="en-IN">
              <a:solidFill>
                <a:srgbClr val="045C75"/>
              </a:solidFill>
            </a:endParaRPr>
          </a:p>
        </p:txBody>
      </p:sp>
      <p:sp>
        <p:nvSpPr>
          <p:cNvPr id="5" name="Footer Placeholder 4"/>
          <p:cNvSpPr>
            <a:spLocks noGrp="1"/>
          </p:cNvSpPr>
          <p:nvPr>
            <p:ph type="ftr" sz="quarter" idx="11"/>
          </p:nvPr>
        </p:nvSpPr>
        <p:spPr>
          <a:xfrm>
            <a:off x="2667000" y="6356350"/>
            <a:ext cx="3690938" cy="365125"/>
          </a:xfrm>
        </p:spPr>
        <p:txBody>
          <a:bodyPr/>
          <a:lstStyle/>
          <a:p>
            <a:pPr>
              <a:defRPr/>
            </a:pPr>
            <a:r>
              <a:rPr lang="en-IN" dirty="0"/>
              <a:t>Created by: Prof. Ashish Shah, J. M. PATEL COLLEGE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noChangeArrowheads="1"/>
          </p:cNvSpPr>
          <p:nvPr>
            <p:ph type="title"/>
          </p:nvPr>
        </p:nvSpPr>
        <p:spPr/>
        <p:txBody>
          <a:bodyPr/>
          <a:lstStyle/>
          <a:p>
            <a:pPr eaLnBrk="1" hangingPunct="1"/>
            <a:r>
              <a:rPr lang="en-IN" smtClean="0"/>
              <a:t>Decimal Number System</a:t>
            </a:r>
          </a:p>
        </p:txBody>
      </p:sp>
      <p:sp>
        <p:nvSpPr>
          <p:cNvPr id="13315" name="Content Placeholder 2"/>
          <p:cNvSpPr>
            <a:spLocks noGrp="1" noChangeArrowheads="1"/>
          </p:cNvSpPr>
          <p:nvPr>
            <p:ph idx="1"/>
          </p:nvPr>
        </p:nvSpPr>
        <p:spPr/>
        <p:txBody>
          <a:bodyPr/>
          <a:lstStyle/>
          <a:p>
            <a:pPr eaLnBrk="1" hangingPunct="1"/>
            <a:r>
              <a:rPr lang="en-IN" smtClean="0"/>
              <a:t>Represents 10 types of digits from 0 to 9, so the base of number system is 10.</a:t>
            </a:r>
          </a:p>
          <a:p>
            <a:pPr eaLnBrk="1" hangingPunct="1"/>
            <a:r>
              <a:rPr lang="en-IN" smtClean="0"/>
              <a:t>This is the most familiar number system with everyone.</a:t>
            </a:r>
          </a:p>
          <a:p>
            <a:pPr eaLnBrk="1" hangingPunct="1"/>
            <a:r>
              <a:rPr lang="en-IN" smtClean="0"/>
              <a:t>Examples a) (582938)</a:t>
            </a:r>
            <a:r>
              <a:rPr lang="en-IN" baseline="-25000" smtClean="0"/>
              <a:t>10</a:t>
            </a:r>
            <a:r>
              <a:rPr lang="en-IN" smtClean="0"/>
              <a:t> b) (3797.902)</a:t>
            </a:r>
            <a:r>
              <a:rPr lang="en-IN" baseline="-25000" smtClean="0"/>
              <a:t>10</a:t>
            </a:r>
            <a:endParaRPr lang="en-IN" smtClean="0"/>
          </a:p>
        </p:txBody>
      </p:sp>
      <p:sp>
        <p:nvSpPr>
          <p:cNvPr id="13316"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nstantia" panose="02030602050306030303" pitchFamily="18" charset="0"/>
              </a:defRPr>
            </a:lvl1pPr>
            <a:lvl2pPr marL="742950" indent="-285750">
              <a:defRPr>
                <a:solidFill>
                  <a:schemeClr val="tx1"/>
                </a:solidFill>
                <a:latin typeface="Constantia" panose="02030602050306030303" pitchFamily="18" charset="0"/>
              </a:defRPr>
            </a:lvl2pPr>
            <a:lvl3pPr marL="1143000" indent="-228600">
              <a:defRPr>
                <a:solidFill>
                  <a:schemeClr val="tx1"/>
                </a:solidFill>
                <a:latin typeface="Constantia" panose="02030602050306030303" pitchFamily="18" charset="0"/>
              </a:defRPr>
            </a:lvl3pPr>
            <a:lvl4pPr marL="1600200" indent="-228600">
              <a:defRPr>
                <a:solidFill>
                  <a:schemeClr val="tx1"/>
                </a:solidFill>
                <a:latin typeface="Constantia" panose="02030602050306030303" pitchFamily="18" charset="0"/>
              </a:defRPr>
            </a:lvl4pPr>
            <a:lvl5pPr marL="2057400" indent="-228600">
              <a:defRPr>
                <a:solidFill>
                  <a:schemeClr val="tx1"/>
                </a:solidFill>
                <a:latin typeface="Constantia" panose="02030602050306030303" pitchFamily="18" charset="0"/>
              </a:defRPr>
            </a:lvl5pPr>
            <a:lvl6pPr marL="2514600" indent="-228600" eaLnBrk="0" fontAlgn="base" hangingPunct="0">
              <a:spcBef>
                <a:spcPct val="0"/>
              </a:spcBef>
              <a:spcAft>
                <a:spcPct val="0"/>
              </a:spcAft>
              <a:defRPr>
                <a:solidFill>
                  <a:schemeClr val="tx1"/>
                </a:solidFill>
                <a:latin typeface="Constantia" panose="02030602050306030303" pitchFamily="18" charset="0"/>
              </a:defRPr>
            </a:lvl6pPr>
            <a:lvl7pPr marL="2971800" indent="-228600" eaLnBrk="0" fontAlgn="base" hangingPunct="0">
              <a:spcBef>
                <a:spcPct val="0"/>
              </a:spcBef>
              <a:spcAft>
                <a:spcPct val="0"/>
              </a:spcAft>
              <a:defRPr>
                <a:solidFill>
                  <a:schemeClr val="tx1"/>
                </a:solidFill>
                <a:latin typeface="Constantia" panose="02030602050306030303" pitchFamily="18" charset="0"/>
              </a:defRPr>
            </a:lvl7pPr>
            <a:lvl8pPr marL="3429000" indent="-228600" eaLnBrk="0" fontAlgn="base" hangingPunct="0">
              <a:spcBef>
                <a:spcPct val="0"/>
              </a:spcBef>
              <a:spcAft>
                <a:spcPct val="0"/>
              </a:spcAft>
              <a:defRPr>
                <a:solidFill>
                  <a:schemeClr val="tx1"/>
                </a:solidFill>
                <a:latin typeface="Constantia" panose="02030602050306030303" pitchFamily="18" charset="0"/>
              </a:defRPr>
            </a:lvl8pPr>
            <a:lvl9pPr marL="3886200" indent="-228600" eaLnBrk="0" fontAlgn="base" hangingPunct="0">
              <a:spcBef>
                <a:spcPct val="0"/>
              </a:spcBef>
              <a:spcAft>
                <a:spcPct val="0"/>
              </a:spcAft>
              <a:defRPr>
                <a:solidFill>
                  <a:schemeClr val="tx1"/>
                </a:solidFill>
                <a:latin typeface="Constantia" panose="02030602050306030303" pitchFamily="18" charset="0"/>
              </a:defRPr>
            </a:lvl9pPr>
          </a:lstStyle>
          <a:p>
            <a:fld id="{017B1B0F-153F-41B1-8783-A51F52308EDA}" type="slidenum">
              <a:rPr lang="en-IN">
                <a:solidFill>
                  <a:srgbClr val="045C75"/>
                </a:solidFill>
              </a:rPr>
              <a:pPr/>
              <a:t>9</a:t>
            </a:fld>
            <a:endParaRPr lang="en-IN">
              <a:solidFill>
                <a:srgbClr val="045C75"/>
              </a:solidFill>
            </a:endParaRPr>
          </a:p>
        </p:txBody>
      </p:sp>
      <p:sp>
        <p:nvSpPr>
          <p:cNvPr id="5" name="Footer Placeholder 4"/>
          <p:cNvSpPr>
            <a:spLocks noGrp="1"/>
          </p:cNvSpPr>
          <p:nvPr>
            <p:ph type="ftr" sz="quarter" idx="11"/>
          </p:nvPr>
        </p:nvSpPr>
        <p:spPr>
          <a:xfrm>
            <a:off x="2667000" y="6356350"/>
            <a:ext cx="3905250" cy="365125"/>
          </a:xfrm>
        </p:spPr>
        <p:txBody>
          <a:bodyPr/>
          <a:lstStyle/>
          <a:p>
            <a:pPr>
              <a:defRPr/>
            </a:pPr>
            <a:r>
              <a:rPr lang="en-IN" dirty="0"/>
              <a:t>Created by: Prof. Ashish Shah, J. M. PATEL COLLEGE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212</TotalTime>
  <Words>2901</Words>
  <Application>Microsoft Office PowerPoint</Application>
  <PresentationFormat>On-screen Show (4:3)</PresentationFormat>
  <Paragraphs>189</Paragraphs>
  <Slides>33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Constantia</vt:lpstr>
      <vt:lpstr>Arial</vt:lpstr>
      <vt:lpstr>Calibri</vt:lpstr>
      <vt:lpstr>Wingdings 2</vt:lpstr>
      <vt:lpstr>Flow</vt:lpstr>
      <vt:lpstr>Unit-1 Chap-1</vt:lpstr>
      <vt:lpstr>What is meant by Analog System?</vt:lpstr>
      <vt:lpstr>What is meant by Analog System?</vt:lpstr>
      <vt:lpstr> Digital System</vt:lpstr>
      <vt:lpstr>PowerPoint Presentation</vt:lpstr>
      <vt:lpstr>Numbering System</vt:lpstr>
      <vt:lpstr>           Types of number system I. Binary Number System </vt:lpstr>
      <vt:lpstr>Octal Number System</vt:lpstr>
      <vt:lpstr>Decimal Number System</vt:lpstr>
      <vt:lpstr>Hexadecimal Number System</vt:lpstr>
      <vt:lpstr>Conversion of Number System</vt:lpstr>
      <vt:lpstr>Floating point numbers</vt:lpstr>
      <vt:lpstr>Fixed Point vs Floating Point</vt:lpstr>
      <vt:lpstr>                  Types of codes I. BCD (Binary-Coded Decimal) code : </vt:lpstr>
      <vt:lpstr>II. ASCII (American Standard Code Information Interchange) code : </vt:lpstr>
      <vt:lpstr>III. EBCDIC (Extended Binary Coded Decimal Interchange Code) code </vt:lpstr>
      <vt:lpstr>IV. Gray code </vt:lpstr>
      <vt:lpstr>V. Excess-3 code</vt:lpstr>
      <vt:lpstr>Weighted Codes BCD</vt:lpstr>
      <vt:lpstr>Non-weighted codes</vt:lpstr>
      <vt:lpstr>Examples:Excess-3(XS-3) and Gray Codes</vt:lpstr>
      <vt:lpstr>EBCDIC</vt:lpstr>
      <vt:lpstr>ISCII CODE</vt:lpstr>
      <vt:lpstr>ISCII CODE</vt:lpstr>
      <vt:lpstr>Hollerith code</vt:lpstr>
      <vt:lpstr>Morse Code</vt:lpstr>
      <vt:lpstr>Error detection and correction</vt:lpstr>
      <vt:lpstr>Error detection and correction</vt:lpstr>
      <vt:lpstr>Error-Correcting codes </vt:lpstr>
      <vt:lpstr>How to Detect and Correct Errors?</vt:lpstr>
      <vt:lpstr>Parity Checking of Error Detection </vt:lpstr>
      <vt:lpstr>Types of parity</vt:lpstr>
      <vt:lpstr>Use of Parity Bit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Unit-1 Chap-1</dc:title>
  <dc:creator>krisha</dc:creator>
  <cp:lastModifiedBy>user</cp:lastModifiedBy>
  <cp:revision>26</cp:revision>
  <dcterms:created xsi:type="dcterms:W3CDTF">2017-07-18T15:56:22Z</dcterms:created>
  <dcterms:modified xsi:type="dcterms:W3CDTF">2019-10-14T06:29:20Z</dcterms:modified>
</cp:coreProperties>
</file>