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04"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0"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1"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3"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4"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5"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r>
              <a:rPr lang="en-US"/>
              <a:t>Click to edit Master title style</a:t>
            </a:r>
          </a:p>
        </p:txBody>
      </p:sp>
      <p:sp>
        <p:nvSpPr>
          <p:cNvPr id="1048660"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1" name="Date Placeholder 3"/>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62" name="Footer Placeholder 4"/>
          <p:cNvSpPr>
            <a:spLocks noGrp="1"/>
          </p:cNvSpPr>
          <p:nvPr>
            <p:ph type="ftr" sz="quarter" idx="11"/>
          </p:nvPr>
        </p:nvSpPr>
        <p:spPr/>
        <p:txBody>
          <a:bodyPr/>
          <a:lstStyle/>
          <a:p>
            <a:endParaRPr lang="en-US"/>
          </a:p>
        </p:txBody>
      </p:sp>
      <p:sp>
        <p:nvSpPr>
          <p:cNvPr id="1048663" name="Slide Number Placeholder 5"/>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0"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641"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2" name="Date Placeholder 3"/>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43" name="Footer Placeholder 4"/>
          <p:cNvSpPr>
            <a:spLocks noGrp="1"/>
          </p:cNvSpPr>
          <p:nvPr>
            <p:ph type="ftr" sz="quarter" idx="11"/>
          </p:nvPr>
        </p:nvSpPr>
        <p:spPr/>
        <p:txBody>
          <a:bodyPr/>
          <a:lstStyle/>
          <a:p>
            <a:endParaRPr lang="en-US"/>
          </a:p>
        </p:txBody>
      </p:sp>
      <p:sp>
        <p:nvSpPr>
          <p:cNvPr id="1048644" name="Slide Number Placeholder 5"/>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9" name="Title 1"/>
          <p:cNvSpPr>
            <a:spLocks noGrp="1"/>
          </p:cNvSpPr>
          <p:nvPr>
            <p:ph type="title"/>
          </p:nvPr>
        </p:nvSpPr>
        <p:spPr/>
        <p:txBody>
          <a:bodyPr/>
          <a:lstStyle/>
          <a:p>
            <a:r>
              <a:rPr lang="en-US"/>
              <a:t>Click to edit Master title style</a:t>
            </a:r>
          </a:p>
        </p:txBody>
      </p:sp>
      <p:sp>
        <p:nvSpPr>
          <p:cNvPr id="1048590"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1" name="Date Placeholder 3"/>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592" name="Footer Placeholder 4"/>
          <p:cNvSpPr>
            <a:spLocks noGrp="1"/>
          </p:cNvSpPr>
          <p:nvPr>
            <p:ph type="ftr" sz="quarter" idx="11"/>
          </p:nvPr>
        </p:nvSpPr>
        <p:spPr/>
        <p:txBody>
          <a:bodyPr/>
          <a:lstStyle/>
          <a:p>
            <a:endParaRPr lang="en-US"/>
          </a:p>
        </p:txBody>
      </p:sp>
      <p:sp>
        <p:nvSpPr>
          <p:cNvPr id="1048593" name="Slide Number Placeholder 5"/>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4"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655"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6" name="Date Placeholder 3"/>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57" name="Footer Placeholder 4"/>
          <p:cNvSpPr>
            <a:spLocks noGrp="1"/>
          </p:cNvSpPr>
          <p:nvPr>
            <p:ph type="ftr" sz="quarter" idx="11"/>
          </p:nvPr>
        </p:nvSpPr>
        <p:spPr/>
        <p:txBody>
          <a:bodyPr/>
          <a:lstStyle/>
          <a:p>
            <a:endParaRPr lang="en-US"/>
          </a:p>
        </p:txBody>
      </p:sp>
      <p:sp>
        <p:nvSpPr>
          <p:cNvPr id="1048658" name="Slide Number Placeholder 5"/>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a:t>Click to edit Master title style</a:t>
            </a:r>
          </a:p>
        </p:txBody>
      </p:sp>
      <p:sp>
        <p:nvSpPr>
          <p:cNvPr id="104862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5" name="Date Placeholder 4"/>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26" name="Footer Placeholder 5"/>
          <p:cNvSpPr>
            <a:spLocks noGrp="1"/>
          </p:cNvSpPr>
          <p:nvPr>
            <p:ph type="ftr" sz="quarter" idx="11"/>
          </p:nvPr>
        </p:nvSpPr>
        <p:spPr/>
        <p:txBody>
          <a:bodyPr/>
          <a:lstStyle/>
          <a:p>
            <a:endParaRPr lang="en-US"/>
          </a:p>
        </p:txBody>
      </p:sp>
      <p:sp>
        <p:nvSpPr>
          <p:cNvPr id="1048627" name="Slide Number Placeholder 6"/>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r>
              <a:rPr lang="en-US"/>
              <a:t>Click to edit Master title style</a:t>
            </a:r>
          </a:p>
        </p:txBody>
      </p:sp>
      <p:sp>
        <p:nvSpPr>
          <p:cNvPr id="1048629"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3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1"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3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3" name="Date Placeholder 6"/>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34" name="Footer Placeholder 7"/>
          <p:cNvSpPr>
            <a:spLocks noGrp="1"/>
          </p:cNvSpPr>
          <p:nvPr>
            <p:ph type="ftr" sz="quarter" idx="11"/>
          </p:nvPr>
        </p:nvSpPr>
        <p:spPr/>
        <p:txBody>
          <a:bodyPr/>
          <a:lstStyle/>
          <a:p>
            <a:endParaRPr lang="en-US"/>
          </a:p>
        </p:txBody>
      </p:sp>
      <p:sp>
        <p:nvSpPr>
          <p:cNvPr id="1048635" name="Slide Number Placeholder 8"/>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a:t>Click to edit Master title style</a:t>
            </a:r>
          </a:p>
        </p:txBody>
      </p:sp>
      <p:sp>
        <p:nvSpPr>
          <p:cNvPr id="1048637" name="Date Placeholder 2"/>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38" name="Footer Placeholder 3"/>
          <p:cNvSpPr>
            <a:spLocks noGrp="1"/>
          </p:cNvSpPr>
          <p:nvPr>
            <p:ph type="ftr" sz="quarter" idx="11"/>
          </p:nvPr>
        </p:nvSpPr>
        <p:spPr/>
        <p:txBody>
          <a:bodyPr/>
          <a:lstStyle/>
          <a:p>
            <a:endParaRPr lang="en-US"/>
          </a:p>
        </p:txBody>
      </p:sp>
      <p:sp>
        <p:nvSpPr>
          <p:cNvPr id="1048639" name="Slide Number Placeholder 4"/>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5" name="Date Placeholder 1"/>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46" name="Footer Placeholder 2"/>
          <p:cNvSpPr>
            <a:spLocks noGrp="1"/>
          </p:cNvSpPr>
          <p:nvPr>
            <p:ph type="ftr" sz="quarter" idx="11"/>
          </p:nvPr>
        </p:nvSpPr>
        <p:spPr/>
        <p:txBody>
          <a:bodyPr/>
          <a:lstStyle/>
          <a:p>
            <a:endParaRPr lang="en-US"/>
          </a:p>
        </p:txBody>
      </p:sp>
      <p:sp>
        <p:nvSpPr>
          <p:cNvPr id="1048647" name="Slide Number Placeholder 3"/>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4"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665"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6"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67" name="Date Placeholder 4"/>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68" name="Footer Placeholder 5"/>
          <p:cNvSpPr>
            <a:spLocks noGrp="1"/>
          </p:cNvSpPr>
          <p:nvPr>
            <p:ph type="ftr" sz="quarter" idx="11"/>
          </p:nvPr>
        </p:nvSpPr>
        <p:spPr/>
        <p:txBody>
          <a:bodyPr/>
          <a:lstStyle/>
          <a:p>
            <a:endParaRPr lang="en-US"/>
          </a:p>
        </p:txBody>
      </p:sp>
      <p:sp>
        <p:nvSpPr>
          <p:cNvPr id="1048669" name="Slide Number Placeholder 6"/>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8"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649"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50"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51" name="Date Placeholder 4"/>
          <p:cNvSpPr>
            <a:spLocks noGrp="1"/>
          </p:cNvSpPr>
          <p:nvPr>
            <p:ph type="dt" sz="half" idx="10"/>
          </p:nvPr>
        </p:nvSpPr>
        <p:spPr/>
        <p:txBody>
          <a:bodyPr/>
          <a:lstStyle/>
          <a:p>
            <a:fld id="{10ADA70B-E45B-4FD8-8E82-F5490548961E}" type="datetimeFigureOut">
              <a:rPr lang="en-US" smtClean="0"/>
              <a:pPr/>
              <a:t>10/13/2019</a:t>
            </a:fld>
            <a:endParaRPr lang="en-US"/>
          </a:p>
        </p:txBody>
      </p:sp>
      <p:sp>
        <p:nvSpPr>
          <p:cNvPr id="1048652" name="Footer Placeholder 5"/>
          <p:cNvSpPr>
            <a:spLocks noGrp="1"/>
          </p:cNvSpPr>
          <p:nvPr>
            <p:ph type="ftr" sz="quarter" idx="11"/>
          </p:nvPr>
        </p:nvSpPr>
        <p:spPr/>
        <p:txBody>
          <a:bodyPr/>
          <a:lstStyle/>
          <a:p>
            <a:endParaRPr lang="en-US"/>
          </a:p>
        </p:txBody>
      </p:sp>
      <p:sp>
        <p:nvSpPr>
          <p:cNvPr id="1048653" name="Slide Number Placeholder 6"/>
          <p:cNvSpPr>
            <a:spLocks noGrp="1"/>
          </p:cNvSpPr>
          <p:nvPr>
            <p:ph type="sldNum" sz="quarter" idx="12"/>
          </p:nvPr>
        </p:nvSpPr>
        <p:spPr/>
        <p:txBody>
          <a:bodyPr/>
          <a:lstStyle/>
          <a:p>
            <a:fld id="{F6C18F35-1553-446E-BFE7-746C66D530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DA70B-E45B-4FD8-8E82-F5490548961E}" type="datetimeFigureOut">
              <a:rPr lang="en-US" smtClean="0"/>
              <a:pPr/>
              <a:t>10/13/2019</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18F35-1553-446E-BFE7-746C66D530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048675"/>
          <p:cNvSpPr>
            <a:spLocks noGrp="1"/>
          </p:cNvSpPr>
          <p:nvPr>
            <p:ph type="title"/>
          </p:nvPr>
        </p:nvSpPr>
        <p:spPr>
          <a:xfrm>
            <a:off x="457200" y="274637"/>
            <a:ext cx="8229600" cy="1686997"/>
          </a:xfrm>
          <a:solidFill>
            <a:schemeClr val="accent2">
              <a:lumMod val="60000"/>
              <a:lumOff val="40000"/>
            </a:schemeClr>
          </a:solidFill>
          <a:ln w="25400">
            <a:solidFill>
              <a:srgbClr val="4D4D4D"/>
            </a:solidFill>
            <a:prstDash val="solid"/>
          </a:ln>
        </p:spPr>
        <p:txBody>
          <a:bodyPr/>
          <a:lstStyle/>
          <a:p>
            <a:r>
              <a:rPr lang="en-US" altLang="en-GB" b="1" i="0" dirty="0">
                <a:solidFill>
                  <a:srgbClr val="FFFFFF"/>
                </a:solidFill>
                <a:latin typeface="AndroidClock"/>
                <a:ea typeface="AndroidClock"/>
                <a:cs typeface="AndroidClock"/>
              </a:rPr>
              <a:t>WELCOME </a:t>
            </a:r>
            <a:endParaRPr lang="en-GB" b="1" i="0" dirty="0">
              <a:solidFill>
                <a:srgbClr val="FFFFFF"/>
              </a:solidFill>
              <a:latin typeface="AndroidClock"/>
              <a:ea typeface="AndroidClock"/>
              <a:cs typeface="AndroidClock"/>
            </a:endParaRPr>
          </a:p>
        </p:txBody>
      </p:sp>
      <p:sp>
        <p:nvSpPr>
          <p:cNvPr id="1048677" name="Content Placeholder 1048676"/>
          <p:cNvSpPr>
            <a:spLocks noGrp="1"/>
          </p:cNvSpPr>
          <p:nvPr>
            <p:ph idx="1"/>
          </p:nvPr>
        </p:nvSpPr>
        <p:spPr>
          <a:xfrm>
            <a:off x="457200" y="2331849"/>
            <a:ext cx="8229600" cy="3794314"/>
          </a:xfrm>
        </p:spPr>
        <p:txBody>
          <a:bodyPr/>
          <a:lstStyle/>
          <a:p>
            <a:pPr marL="0" indent="0" algn="ctr">
              <a:buNone/>
            </a:pPr>
            <a:r>
              <a:rPr lang="en-US" altLang="en-GB" b="1" u="sng" dirty="0">
                <a:latin typeface="AndroidClock"/>
                <a:ea typeface="AndroidClock"/>
                <a:cs typeface="AndroidClock"/>
              </a:rPr>
              <a:t>PRESENTED BY </a:t>
            </a:r>
            <a:endParaRPr lang="en-GB" b="1" u="sng" dirty="0">
              <a:latin typeface="AndroidClock"/>
              <a:ea typeface="AndroidClock"/>
              <a:cs typeface="AndroidClock"/>
            </a:endParaRPr>
          </a:p>
          <a:p>
            <a:pPr marL="0" indent="0" algn="ctr">
              <a:buNone/>
            </a:pPr>
            <a:r>
              <a:rPr lang="en-US" sz="7200" b="1" dirty="0"/>
              <a:t>CHAITALI DHANU</a:t>
            </a:r>
            <a:endParaRPr lang="en-GB" sz="7200" b="1" dirty="0"/>
          </a:p>
          <a:p>
            <a:pPr marL="0" indent="0" algn="ct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48676"/>
                                        </p:tgtEl>
                                        <p:attrNameLst>
                                          <p:attrName>style.visibility</p:attrName>
                                        </p:attrNameLst>
                                      </p:cBhvr>
                                      <p:to>
                                        <p:strVal val="visible"/>
                                      </p:to>
                                    </p:set>
                                    <p:anim calcmode="lin" valueType="num">
                                      <p:cBhvr additive="base">
                                        <p:cTn id="7" dur="500" fill="hold"/>
                                        <p:tgtEl>
                                          <p:spTgt spid="1048676"/>
                                        </p:tgtEl>
                                        <p:attrNameLst>
                                          <p:attrName>ppt_x</p:attrName>
                                        </p:attrNameLst>
                                      </p:cBhvr>
                                      <p:tavLst>
                                        <p:tav tm="0">
                                          <p:val>
                                            <p:strVal val="#ppt_x"/>
                                          </p:val>
                                        </p:tav>
                                        <p:tav tm="100000">
                                          <p:val>
                                            <p:strVal val="#ppt_x"/>
                                          </p:val>
                                        </p:tav>
                                      </p:tavLst>
                                    </p:anim>
                                    <p:anim calcmode="lin" valueType="num">
                                      <p:cBhvr additive="base">
                                        <p:cTn id="8" dur="500" fill="hold"/>
                                        <p:tgtEl>
                                          <p:spTgt spid="104867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48677">
                                            <p:txEl>
                                              <p:pRg st="0" end="0"/>
                                            </p:txEl>
                                          </p:spTgt>
                                        </p:tgtEl>
                                        <p:attrNameLst>
                                          <p:attrName>style.visibility</p:attrName>
                                        </p:attrNameLst>
                                      </p:cBhvr>
                                      <p:to>
                                        <p:strVal val="visible"/>
                                      </p:to>
                                    </p:set>
                                    <p:anim calcmode="lin" valueType="num">
                                      <p:cBhvr additive="base">
                                        <p:cTn id="13" dur="500" fill="hold"/>
                                        <p:tgtEl>
                                          <p:spTgt spid="104867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486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48677">
                                            <p:txEl>
                                              <p:pRg st="1" end="1"/>
                                            </p:txEl>
                                          </p:spTgt>
                                        </p:tgtEl>
                                        <p:attrNameLst>
                                          <p:attrName>style.visibility</p:attrName>
                                        </p:attrNameLst>
                                      </p:cBhvr>
                                      <p:to>
                                        <p:strVal val="visible"/>
                                      </p:to>
                                    </p:set>
                                    <p:anim calcmode="lin" valueType="num">
                                      <p:cBhvr additive="base">
                                        <p:cTn id="19" dur="500" fill="hold"/>
                                        <p:tgtEl>
                                          <p:spTgt spid="104867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486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a:xfrm>
            <a:off x="457200" y="274638"/>
            <a:ext cx="8229600" cy="639762"/>
          </a:xfrm>
          <a:solidFill>
            <a:schemeClr val="accent6">
              <a:lumMod val="50000"/>
            </a:schemeClr>
          </a:solidFill>
        </p:spPr>
        <p:txBody>
          <a:bodyPr>
            <a:normAutofit fontScale="90000"/>
          </a:bodyPr>
          <a:lstStyle/>
          <a:p>
            <a:r>
              <a:rPr lang="en-US" dirty="0">
                <a:latin typeface="Times New Roman" pitchFamily="18" charset="0"/>
                <a:cs typeface="Times New Roman" pitchFamily="18" charset="0"/>
              </a:rPr>
              <a:t>Noise Pollution Related Acts</a:t>
            </a:r>
          </a:p>
        </p:txBody>
      </p:sp>
      <p:sp>
        <p:nvSpPr>
          <p:cNvPr id="1048608" name="Content Placeholder 2"/>
          <p:cNvSpPr>
            <a:spLocks noGrp="1"/>
          </p:cNvSpPr>
          <p:nvPr>
            <p:ph idx="1"/>
          </p:nvPr>
        </p:nvSpPr>
        <p:spPr>
          <a:xfrm>
            <a:off x="457200" y="1143000"/>
            <a:ext cx="8229600" cy="4983163"/>
          </a:xfrm>
        </p:spPr>
        <p:txBody>
          <a:bodyPr>
            <a:normAutofit/>
          </a:bodyPr>
          <a:lstStyle/>
          <a:p>
            <a:pPr>
              <a:buFont typeface="Wingdings" pitchFamily="2" charset="2"/>
              <a:buChar char="v"/>
            </a:pPr>
            <a:r>
              <a:rPr lang="en-US" sz="2600" b="1" dirty="0">
                <a:latin typeface="Times New Roman" pitchFamily="18" charset="0"/>
                <a:cs typeface="Times New Roman" pitchFamily="18" charset="0"/>
              </a:rPr>
              <a:t>      </a:t>
            </a:r>
            <a:r>
              <a:rPr lang="en-US" sz="2400" b="1" dirty="0">
                <a:latin typeface="Times New Roman" pitchFamily="18" charset="0"/>
                <a:cs typeface="Times New Roman" pitchFamily="18" charset="0"/>
              </a:rPr>
              <a:t>Section-2 (A) of the Air (prevention and control of pollution) Act, 1981</a:t>
            </a:r>
            <a:r>
              <a:rPr lang="en-US" sz="2400" dirty="0">
                <a:latin typeface="Times New Roman" pitchFamily="18" charset="0"/>
                <a:cs typeface="Times New Roman" pitchFamily="18" charset="0"/>
              </a:rPr>
              <a:t> includes noise in the definition of “Air Pollution” – This section states Air pollution means any solid, liquid or gaseous substance including noise present in the atmosphere. Such concentration as may be or tend to injuries to human being or other living creatures or plants or property or environment.</a:t>
            </a:r>
          </a:p>
          <a:p>
            <a:pPr>
              <a:buNone/>
            </a:pPr>
            <a:endParaRPr lang="en-US" sz="2800" dirty="0">
              <a:latin typeface="Times New Roman" pitchFamily="18" charset="0"/>
              <a:cs typeface="Times New Roman" pitchFamily="18" charset="0"/>
            </a:endParaRPr>
          </a:p>
          <a:p>
            <a:pPr>
              <a:buFont typeface="Wingdings" pitchFamily="2" charset="2"/>
              <a:buChar char="v"/>
            </a:pPr>
            <a:r>
              <a:rPr lang="en-US" sz="2400" b="1" dirty="0">
                <a:latin typeface="Times New Roman" pitchFamily="18" charset="0"/>
                <a:cs typeface="Times New Roman" pitchFamily="18" charset="0"/>
              </a:rPr>
              <a:t>     Section-2 (C) of the Environment Protection Act, 1986</a:t>
            </a:r>
            <a:r>
              <a:rPr lang="en-US" sz="2400" dirty="0">
                <a:latin typeface="Times New Roman" pitchFamily="18" charset="0"/>
                <a:cs typeface="Times New Roman" pitchFamily="18" charset="0"/>
              </a:rPr>
              <a:t> defines environmental pollution to mean the presence in the environment of any environmental pollutant</a:t>
            </a:r>
            <a:r>
              <a:rPr lang="en-US" sz="2800" dirty="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608">
                                            <p:txEl>
                                              <p:pRg st="0" end="0"/>
                                            </p:txEl>
                                          </p:spTgt>
                                        </p:tgtEl>
                                        <p:attrNameLst>
                                          <p:attrName>style.visibility</p:attrName>
                                        </p:attrNameLst>
                                      </p:cBhvr>
                                      <p:to>
                                        <p:strVal val="visible"/>
                                      </p:to>
                                    </p:set>
                                    <p:animEffect transition="in" filter="wipe(down)">
                                      <p:cBhvr>
                                        <p:cTn id="7" dur="500"/>
                                        <p:tgtEl>
                                          <p:spTgt spid="1048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8608">
                                            <p:txEl>
                                              <p:pRg st="2" end="2"/>
                                            </p:txEl>
                                          </p:spTgt>
                                        </p:tgtEl>
                                        <p:attrNameLst>
                                          <p:attrName>style.visibility</p:attrName>
                                        </p:attrNameLst>
                                      </p:cBhvr>
                                      <p:to>
                                        <p:strVal val="visible"/>
                                      </p:to>
                                    </p:set>
                                    <p:animEffect transition="in" filter="wipe(down)">
                                      <p:cBhvr>
                                        <p:cTn id="12" dur="500"/>
                                        <p:tgtEl>
                                          <p:spTgt spid="10486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Content Placeholder 2"/>
          <p:cNvSpPr>
            <a:spLocks noGrp="1"/>
          </p:cNvSpPr>
          <p:nvPr>
            <p:ph idx="1"/>
          </p:nvPr>
        </p:nvSpPr>
        <p:spPr>
          <a:xfrm>
            <a:off x="457200" y="1219200"/>
            <a:ext cx="8229600" cy="4906963"/>
          </a:xfrm>
        </p:spPr>
        <p:txBody>
          <a:bodyPr>
            <a:normAutofit/>
          </a:bodyPr>
          <a:lstStyle/>
          <a:p>
            <a:pPr>
              <a:buFont typeface="Wingdings" pitchFamily="2" charset="2"/>
              <a:buChar char="v"/>
            </a:pPr>
            <a:r>
              <a:rPr lang="en-US" sz="2400" dirty="0">
                <a:latin typeface="Times New Roman" pitchFamily="18" charset="0"/>
                <a:cs typeface="Times New Roman" pitchFamily="18" charset="0"/>
              </a:rPr>
              <a:t>    India lengthy coast stretches over </a:t>
            </a:r>
            <a:r>
              <a:rPr lang="en-US" sz="2400" b="1" dirty="0">
                <a:latin typeface="Times New Roman" pitchFamily="18" charset="0"/>
                <a:cs typeface="Times New Roman" pitchFamily="18" charset="0"/>
              </a:rPr>
              <a:t>6,000 kilometers</a:t>
            </a:r>
            <a:r>
              <a:rPr lang="en-US" sz="2400" dirty="0">
                <a:latin typeface="Times New Roman" pitchFamily="18" charset="0"/>
                <a:cs typeface="Times New Roman" pitchFamily="18" charset="0"/>
              </a:rPr>
              <a:t>, supporting numerous </a:t>
            </a:r>
            <a:r>
              <a:rPr lang="en-US" sz="2400" b="1" dirty="0">
                <a:latin typeface="Times New Roman" pitchFamily="18" charset="0"/>
                <a:cs typeface="Times New Roman" pitchFamily="18" charset="0"/>
              </a:rPr>
              <a:t>fishing communities and driving the economies of coastal villages, towns and cities.</a:t>
            </a:r>
          </a:p>
          <a:p>
            <a:pPr>
              <a:buFont typeface="Wingdings" pitchFamily="2" charset="2"/>
              <a:buChar char="v"/>
            </a:pPr>
            <a:endParaRPr lang="en-US" sz="2400" dirty="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The legislative framework for </a:t>
            </a:r>
            <a:r>
              <a:rPr lang="en-US" sz="2400" b="1" dirty="0">
                <a:latin typeface="Times New Roman" pitchFamily="18" charset="0"/>
                <a:cs typeface="Times New Roman" pitchFamily="18" charset="0"/>
              </a:rPr>
              <a:t>controlling marine pollution </a:t>
            </a:r>
            <a:r>
              <a:rPr lang="en-US" sz="2400" dirty="0">
                <a:latin typeface="Times New Roman" pitchFamily="18" charset="0"/>
                <a:cs typeface="Times New Roman" pitchFamily="18" charset="0"/>
              </a:rPr>
              <a:t>is provided by the </a:t>
            </a:r>
            <a:r>
              <a:rPr lang="en-US" sz="2400" b="1" dirty="0">
                <a:latin typeface="Times New Roman" pitchFamily="18" charset="0"/>
                <a:cs typeface="Times New Roman" pitchFamily="18" charset="0"/>
              </a:rPr>
              <a:t>Territorial Waters, Continental Shelf, Exclusive economic Zone and Other Maritime Zones Act of 1976.</a:t>
            </a:r>
          </a:p>
        </p:txBody>
      </p:sp>
      <p:pic>
        <p:nvPicPr>
          <p:cNvPr id="2097155" name="Picture 3" descr="Marine-Pollution.jpg"/>
          <p:cNvPicPr>
            <a:picLocks noChangeAspect="1"/>
          </p:cNvPicPr>
          <p:nvPr/>
        </p:nvPicPr>
        <p:blipFill>
          <a:blip r:embed="rId2">
            <a:lum contrast="-30000"/>
          </a:blip>
          <a:stretch>
            <a:fillRect/>
          </a:stretch>
        </p:blipFill>
        <p:spPr>
          <a:xfrm>
            <a:off x="3200400" y="4051494"/>
            <a:ext cx="5943600" cy="2806505"/>
          </a:xfrm>
          <a:prstGeom prst="rect">
            <a:avLst/>
          </a:prstGeom>
          <a:ln>
            <a:noFill/>
          </a:ln>
          <a:effectLst>
            <a:softEdge rad="112500"/>
          </a:effectLst>
        </p:spPr>
      </p:pic>
      <p:sp>
        <p:nvSpPr>
          <p:cNvPr id="1048610" name="Title 1"/>
          <p:cNvSpPr>
            <a:spLocks noGrp="1"/>
          </p:cNvSpPr>
          <p:nvPr>
            <p:ph type="title"/>
          </p:nvPr>
        </p:nvSpPr>
        <p:spPr>
          <a:xfrm>
            <a:off x="457200" y="274638"/>
            <a:ext cx="8229600" cy="715962"/>
          </a:xfrm>
        </p:spPr>
        <p:style>
          <a:lnRef idx="0">
            <a:scrgbClr r="0" g="0" b="0"/>
          </a:lnRef>
          <a:fillRef idx="1002">
            <a:schemeClr val="dk1"/>
          </a:fillRef>
          <a:effectRef idx="0">
            <a:scrgbClr r="0" g="0" b="0"/>
          </a:effectRef>
          <a:fontRef idx="major">
            <a:srgbClr val="000000"/>
          </a:fontRef>
        </p:style>
        <p:txBody>
          <a:bodyPr>
            <a:noAutofit/>
          </a:bodyPr>
          <a:lstStyle/>
          <a:p>
            <a:r>
              <a:rPr lang="en-US" dirty="0">
                <a:latin typeface="Times New Roman" pitchFamily="18" charset="0"/>
                <a:cs typeface="Times New Roman" pitchFamily="18" charset="0"/>
              </a:rPr>
              <a:t>Coastal Zone Related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8610"/>
                                        </p:tgtEl>
                                        <p:attrNameLst>
                                          <p:attrName>style.visibility</p:attrName>
                                        </p:attrNameLst>
                                      </p:cBhvr>
                                      <p:to>
                                        <p:strVal val="visible"/>
                                      </p:to>
                                    </p:set>
                                    <p:animEffect transition="in" filter="checkerboard(across)">
                                      <p:cBhvr>
                                        <p:cTn id="7" dur="500"/>
                                        <p:tgtEl>
                                          <p:spTgt spid="10486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09">
                                            <p:txEl>
                                              <p:pRg st="0" end="0"/>
                                            </p:txEl>
                                          </p:spTgt>
                                        </p:tgtEl>
                                        <p:attrNameLst>
                                          <p:attrName>style.visibility</p:attrName>
                                        </p:attrNameLst>
                                      </p:cBhvr>
                                      <p:to>
                                        <p:strVal val="visible"/>
                                      </p:to>
                                    </p:set>
                                    <p:animEffect transition="in" filter="fade">
                                      <p:cBhvr>
                                        <p:cTn id="12" dur="2000"/>
                                        <p:tgtEl>
                                          <p:spTgt spid="10486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09">
                                            <p:txEl>
                                              <p:pRg st="2" end="2"/>
                                            </p:txEl>
                                          </p:spTgt>
                                        </p:tgtEl>
                                        <p:attrNameLst>
                                          <p:attrName>style.visibility</p:attrName>
                                        </p:attrNameLst>
                                      </p:cBhvr>
                                      <p:to>
                                        <p:strVal val="visible"/>
                                      </p:to>
                                    </p:set>
                                    <p:animEffect transition="in" filter="fade">
                                      <p:cBhvr>
                                        <p:cTn id="17" dur="2000"/>
                                        <p:tgtEl>
                                          <p:spTgt spid="10486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nodeType="clickEffect">
                                  <p:stCondLst>
                                    <p:cond delay="0"/>
                                  </p:stCondLst>
                                  <p:childTnLst>
                                    <p:set>
                                      <p:cBhvr>
                                        <p:cTn id="21" dur="1" fill="hold">
                                          <p:stCondLst>
                                            <p:cond delay="0"/>
                                          </p:stCondLst>
                                        </p:cTn>
                                        <p:tgtEl>
                                          <p:spTgt spid="2097155"/>
                                        </p:tgtEl>
                                        <p:attrNameLst>
                                          <p:attrName>style.visibility</p:attrName>
                                        </p:attrNameLst>
                                      </p:cBhvr>
                                      <p:to>
                                        <p:strVal val="visible"/>
                                      </p:to>
                                    </p:set>
                                    <p:anim calcmode="lin" valueType="num">
                                      <p:cBhvr additive="base">
                                        <p:cTn id="22" dur="500" fill="hold"/>
                                        <p:tgtEl>
                                          <p:spTgt spid="2097155"/>
                                        </p:tgtEl>
                                        <p:attrNameLst>
                                          <p:attrName>ppt_x</p:attrName>
                                        </p:attrNameLst>
                                      </p:cBhvr>
                                      <p:tavLst>
                                        <p:tav tm="0">
                                          <p:val>
                                            <p:strVal val="0-#ppt_w/2"/>
                                          </p:val>
                                        </p:tav>
                                        <p:tav tm="100000">
                                          <p:val>
                                            <p:strVal val="#ppt_x"/>
                                          </p:val>
                                        </p:tav>
                                      </p:tavLst>
                                    </p:anim>
                                    <p:anim calcmode="lin" valueType="num">
                                      <p:cBhvr additive="base">
                                        <p:cTn id="23" dur="500" fill="hold"/>
                                        <p:tgtEl>
                                          <p:spTgt spid="2097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build="p"/>
      <p:bldP spid="10486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a:xfrm>
            <a:off x="457200" y="274638"/>
            <a:ext cx="8229600" cy="738236"/>
          </a:xfrm>
        </p:spPr>
        <p:style>
          <a:lnRef idx="0">
            <a:scrgbClr r="0" g="0" b="0"/>
          </a:lnRef>
          <a:fillRef idx="1003">
            <a:schemeClr val="dk2"/>
          </a:fillRef>
          <a:effectRef idx="0">
            <a:scrgbClr r="0" g="0" b="0"/>
          </a:effectRef>
          <a:fontRef idx="major">
            <a:srgbClr val="000000"/>
          </a:fontRef>
        </p:style>
        <p:txBody>
          <a:bodyPr>
            <a:normAutofit/>
          </a:bodyPr>
          <a:lstStyle/>
          <a:p>
            <a:r>
              <a:rPr lang="en-US" sz="4000" b="1" dirty="0">
                <a:latin typeface="Times New Roman" pitchFamily="18" charset="0"/>
                <a:cs typeface="Times New Roman" pitchFamily="18" charset="0"/>
              </a:rPr>
              <a:t>Acts Related to Coastal Zone	</a:t>
            </a:r>
          </a:p>
        </p:txBody>
      </p:sp>
      <p:sp>
        <p:nvSpPr>
          <p:cNvPr id="1048612" name="Content Placeholder 2"/>
          <p:cNvSpPr>
            <a:spLocks noGrp="1"/>
          </p:cNvSpPr>
          <p:nvPr>
            <p:ph idx="1"/>
          </p:nvPr>
        </p:nvSpPr>
        <p:spPr>
          <a:xfrm>
            <a:off x="457200" y="1066800"/>
            <a:ext cx="8229600" cy="5059363"/>
          </a:xfrm>
        </p:spPr>
        <p:txBody>
          <a:bodyPr>
            <a:normAutofit/>
          </a:bodyPr>
          <a:lstStyle/>
          <a:p>
            <a:pPr>
              <a:buFont typeface="Wingdings" pitchFamily="2" charset="2"/>
              <a:buChar char="v"/>
            </a:pPr>
            <a:endParaRPr lang="en-US" sz="2400" dirty="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Development along coastal </a:t>
            </a:r>
            <a:r>
              <a:rPr lang="en-US" sz="2400" dirty="0" err="1">
                <a:latin typeface="Times New Roman" pitchFamily="18" charset="0"/>
                <a:cs typeface="Times New Roman" pitchFamily="18" charset="0"/>
              </a:rPr>
              <a:t>streches</a:t>
            </a:r>
            <a:r>
              <a:rPr lang="en-US" sz="2400" dirty="0">
                <a:latin typeface="Times New Roman" pitchFamily="18" charset="0"/>
                <a:cs typeface="Times New Roman" pitchFamily="18" charset="0"/>
              </a:rPr>
              <a:t> is </a:t>
            </a:r>
            <a:r>
              <a:rPr lang="en-US" sz="2400" dirty="0" err="1">
                <a:latin typeface="Times New Roman" pitchFamily="18" charset="0"/>
                <a:cs typeface="Times New Roman" pitchFamily="18" charset="0"/>
              </a:rPr>
              <a:t>severly</a:t>
            </a:r>
            <a:r>
              <a:rPr lang="en-US" sz="2400" dirty="0">
                <a:latin typeface="Times New Roman" pitchFamily="18" charset="0"/>
                <a:cs typeface="Times New Roman" pitchFamily="18" charset="0"/>
              </a:rPr>
              <a:t> restricted under a regime comprising the </a:t>
            </a:r>
            <a:r>
              <a:rPr lang="en-US" sz="2400" b="1" dirty="0">
                <a:latin typeface="Times New Roman" pitchFamily="18" charset="0"/>
                <a:cs typeface="Times New Roman" pitchFamily="18" charset="0"/>
              </a:rPr>
              <a:t>Coastal Regulation Zone (CRZ)</a:t>
            </a:r>
            <a:r>
              <a:rPr lang="en-US" sz="2400" dirty="0">
                <a:latin typeface="Times New Roman" pitchFamily="18" charset="0"/>
                <a:cs typeface="Times New Roman" pitchFamily="18" charset="0"/>
              </a:rPr>
              <a:t> Notification of 1991, </a:t>
            </a:r>
          </a:p>
          <a:p>
            <a:pPr>
              <a:buNone/>
            </a:pPr>
            <a:endParaRPr lang="en-US" sz="2400" dirty="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The approved </a:t>
            </a:r>
            <a:r>
              <a:rPr lang="en-US" sz="2400" b="1" dirty="0">
                <a:latin typeface="Times New Roman" pitchFamily="18" charset="0"/>
                <a:cs typeface="Times New Roman" pitchFamily="18" charset="0"/>
              </a:rPr>
              <a:t>Coastal Zone Management Plans (CZMPs)</a:t>
            </a:r>
            <a:r>
              <a:rPr lang="en-US" sz="2400" dirty="0">
                <a:latin typeface="Times New Roman" pitchFamily="18" charset="0"/>
                <a:cs typeface="Times New Roman" pitchFamily="18" charset="0"/>
              </a:rPr>
              <a:t> for each state.</a:t>
            </a:r>
          </a:p>
          <a:p>
            <a:pPr>
              <a:buFont typeface="Courier New" pitchFamily="49" charset="0"/>
              <a:buChar char="o"/>
            </a:pPr>
            <a:r>
              <a:rPr lang="en-US" sz="2400" b="1" dirty="0">
                <a:solidFill>
                  <a:srgbClr val="FF0000"/>
                </a:solidFill>
                <a:latin typeface="Times New Roman" pitchFamily="18" charset="0"/>
                <a:cs typeface="Times New Roman" pitchFamily="18" charset="0"/>
              </a:rPr>
              <a:t>Coastal Regulation Zone Notification</a:t>
            </a:r>
          </a:p>
          <a:p>
            <a:pPr>
              <a:buFont typeface="Courier New" pitchFamily="49" charset="0"/>
              <a:buChar char="o"/>
            </a:pPr>
            <a:r>
              <a:rPr lang="en-US" sz="2400" b="1" dirty="0">
                <a:solidFill>
                  <a:srgbClr val="FF0000"/>
                </a:solidFill>
                <a:latin typeface="Times New Roman" pitchFamily="18" charset="0"/>
                <a:cs typeface="Times New Roman" pitchFamily="18" charset="0"/>
              </a:rPr>
              <a:t>Aquaculture Authority Notification</a:t>
            </a:r>
          </a:p>
          <a:p>
            <a:pPr>
              <a:buFont typeface="Courier New" pitchFamily="49" charset="0"/>
              <a:buChar char="o"/>
            </a:pPr>
            <a:r>
              <a:rPr lang="en-US" sz="2400" b="1" dirty="0">
                <a:solidFill>
                  <a:srgbClr val="FF0000"/>
                </a:solidFill>
                <a:latin typeface="Times New Roman" pitchFamily="18" charset="0"/>
                <a:cs typeface="Times New Roman" pitchFamily="18" charset="0"/>
              </a:rPr>
              <a:t>Coastal Zone Management Authority Notifications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11"/>
                                        </p:tgtEl>
                                        <p:attrNameLst>
                                          <p:attrName>style.visibility</p:attrName>
                                        </p:attrNameLst>
                                      </p:cBhvr>
                                      <p:to>
                                        <p:strVal val="visible"/>
                                      </p:to>
                                    </p:set>
                                    <p:anim calcmode="lin" valueType="num">
                                      <p:cBhvr additive="base">
                                        <p:cTn id="7" dur="500" fill="hold"/>
                                        <p:tgtEl>
                                          <p:spTgt spid="1048611"/>
                                        </p:tgtEl>
                                        <p:attrNameLst>
                                          <p:attrName>ppt_x</p:attrName>
                                        </p:attrNameLst>
                                      </p:cBhvr>
                                      <p:tavLst>
                                        <p:tav tm="0">
                                          <p:val>
                                            <p:strVal val="#ppt_x"/>
                                          </p:val>
                                        </p:tav>
                                        <p:tav tm="100000">
                                          <p:val>
                                            <p:strVal val="#ppt_x"/>
                                          </p:val>
                                        </p:tav>
                                      </p:tavLst>
                                    </p:anim>
                                    <p:anim calcmode="lin" valueType="num">
                                      <p:cBhvr additive="base">
                                        <p:cTn id="8" dur="500" fill="hold"/>
                                        <p:tgtEl>
                                          <p:spTgt spid="10486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48612">
                                            <p:txEl>
                                              <p:pRg st="1" end="1"/>
                                            </p:txEl>
                                          </p:spTgt>
                                        </p:tgtEl>
                                        <p:attrNameLst>
                                          <p:attrName>style.visibility</p:attrName>
                                        </p:attrNameLst>
                                      </p:cBhvr>
                                      <p:to>
                                        <p:strVal val="visible"/>
                                      </p:to>
                                    </p:set>
                                    <p:anim calcmode="lin" valueType="num">
                                      <p:cBhvr additive="base">
                                        <p:cTn id="13" dur="500" fill="hold"/>
                                        <p:tgtEl>
                                          <p:spTgt spid="10486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86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48612">
                                            <p:txEl>
                                              <p:pRg st="3" end="3"/>
                                            </p:txEl>
                                          </p:spTgt>
                                        </p:tgtEl>
                                        <p:attrNameLst>
                                          <p:attrName>style.visibility</p:attrName>
                                        </p:attrNameLst>
                                      </p:cBhvr>
                                      <p:to>
                                        <p:strVal val="visible"/>
                                      </p:to>
                                    </p:set>
                                    <p:anim calcmode="lin" valueType="num">
                                      <p:cBhvr additive="base">
                                        <p:cTn id="19" dur="500" fill="hold"/>
                                        <p:tgtEl>
                                          <p:spTgt spid="10486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861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48612">
                                            <p:txEl>
                                              <p:pRg st="4" end="4"/>
                                            </p:txEl>
                                          </p:spTgt>
                                        </p:tgtEl>
                                        <p:attrNameLst>
                                          <p:attrName>style.visibility</p:attrName>
                                        </p:attrNameLst>
                                      </p:cBhvr>
                                      <p:to>
                                        <p:strVal val="visible"/>
                                      </p:to>
                                    </p:set>
                                    <p:anim calcmode="lin" valueType="num">
                                      <p:cBhvr additive="base">
                                        <p:cTn id="23" dur="500" fill="hold"/>
                                        <p:tgtEl>
                                          <p:spTgt spid="104861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4861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48612">
                                            <p:txEl>
                                              <p:pRg st="5" end="5"/>
                                            </p:txEl>
                                          </p:spTgt>
                                        </p:tgtEl>
                                        <p:attrNameLst>
                                          <p:attrName>style.visibility</p:attrName>
                                        </p:attrNameLst>
                                      </p:cBhvr>
                                      <p:to>
                                        <p:strVal val="visible"/>
                                      </p:to>
                                    </p:set>
                                    <p:anim calcmode="lin" valueType="num">
                                      <p:cBhvr additive="base">
                                        <p:cTn id="27" dur="500" fill="hold"/>
                                        <p:tgtEl>
                                          <p:spTgt spid="104861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48612">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48612">
                                            <p:txEl>
                                              <p:pRg st="6" end="6"/>
                                            </p:txEl>
                                          </p:spTgt>
                                        </p:tgtEl>
                                        <p:attrNameLst>
                                          <p:attrName>style.visibility</p:attrName>
                                        </p:attrNameLst>
                                      </p:cBhvr>
                                      <p:to>
                                        <p:strVal val="visible"/>
                                      </p:to>
                                    </p:set>
                                    <p:anim calcmode="lin" valueType="num">
                                      <p:cBhvr additive="base">
                                        <p:cTn id="31" dur="500" fill="hold"/>
                                        <p:tgtEl>
                                          <p:spTgt spid="104861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86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457200" y="274638"/>
            <a:ext cx="8229600" cy="715962"/>
          </a:xfrm>
        </p:spPr>
        <p:style>
          <a:lnRef idx="0">
            <a:scrgbClr r="0" g="0" b="0"/>
          </a:lnRef>
          <a:fillRef idx="1002">
            <a:schemeClr val="lt1"/>
          </a:fillRef>
          <a:effectRef idx="0">
            <a:scrgbClr r="0" g="0" b="0"/>
          </a:effectRef>
          <a:fontRef idx="major">
            <a:srgbClr val="000000"/>
          </a:fontRef>
        </p:style>
        <p:txBody>
          <a:bodyPr>
            <a:normAutofit/>
          </a:bodyPr>
          <a:lstStyle/>
          <a:p>
            <a:r>
              <a:rPr lang="en-US" sz="4000" dirty="0">
                <a:latin typeface="Times New Roman" pitchFamily="18" charset="0"/>
                <a:cs typeface="Times New Roman" pitchFamily="18" charset="0"/>
              </a:rPr>
              <a:t>Forest Conservation Related</a:t>
            </a:r>
          </a:p>
        </p:txBody>
      </p:sp>
      <p:sp>
        <p:nvSpPr>
          <p:cNvPr id="1048614" name="Content Placeholder 2"/>
          <p:cNvSpPr>
            <a:spLocks noGrp="1"/>
          </p:cNvSpPr>
          <p:nvPr>
            <p:ph idx="1"/>
          </p:nvPr>
        </p:nvSpPr>
        <p:spPr>
          <a:xfrm>
            <a:off x="457200" y="990600"/>
            <a:ext cx="8229600" cy="5135563"/>
          </a:xfrm>
        </p:spPr>
        <p:txBody>
          <a:bodyPr>
            <a:normAutofit/>
          </a:bodyPr>
          <a:lstStyle/>
          <a:p>
            <a:pPr>
              <a:buFont typeface="Wingdings" pitchFamily="2" charset="2"/>
              <a:buChar char="v"/>
            </a:pPr>
            <a:r>
              <a:rPr lang="en-US" sz="2000" dirty="0">
                <a:latin typeface="Times New Roman" pitchFamily="18" charset="0"/>
                <a:cs typeface="Times New Roman" pitchFamily="18" charset="0"/>
              </a:rPr>
              <a:t>   In extending to forests land, which is </a:t>
            </a:r>
            <a:r>
              <a:rPr lang="en-US" sz="2000" b="1" dirty="0">
                <a:latin typeface="Times New Roman" pitchFamily="18" charset="0"/>
                <a:cs typeface="Times New Roman" pitchFamily="18" charset="0"/>
              </a:rPr>
              <a:t>not the property of the Government, </a:t>
            </a:r>
          </a:p>
          <a:p>
            <a:pPr>
              <a:buNone/>
            </a:pPr>
            <a:endParaRPr lang="en-US" sz="20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    The Indian Forest Act represents </a:t>
            </a:r>
            <a:r>
              <a:rPr lang="en-US" sz="2000" b="1" dirty="0">
                <a:latin typeface="Times New Roman" pitchFamily="18" charset="0"/>
                <a:cs typeface="Times New Roman" pitchFamily="18" charset="0"/>
              </a:rPr>
              <a:t>strong Governmental </a:t>
            </a:r>
            <a:r>
              <a:rPr lang="en-US" sz="2000" b="1" dirty="0" err="1">
                <a:latin typeface="Times New Roman" pitchFamily="18" charset="0"/>
                <a:cs typeface="Times New Roman" pitchFamily="18" charset="0"/>
              </a:rPr>
              <a:t>intusion</a:t>
            </a:r>
            <a:r>
              <a:rPr lang="en-US" sz="2000" b="1" dirty="0">
                <a:latin typeface="Times New Roman" pitchFamily="18" charset="0"/>
                <a:cs typeface="Times New Roman" pitchFamily="18" charset="0"/>
              </a:rPr>
              <a:t> into private rights</a:t>
            </a:r>
          </a:p>
          <a:p>
            <a:pPr>
              <a:buNone/>
            </a:pPr>
            <a:endParaRPr lang="en-US" sz="20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     The Forest Conservation Act also provide </a:t>
            </a:r>
            <a:r>
              <a:rPr lang="en-US" sz="2000" b="1" dirty="0">
                <a:latin typeface="Times New Roman" pitchFamily="18" charset="0"/>
                <a:cs typeface="Times New Roman" pitchFamily="18" charset="0"/>
              </a:rPr>
              <a:t>protection and compensation </a:t>
            </a:r>
            <a:r>
              <a:rPr lang="en-US" sz="2000" dirty="0">
                <a:latin typeface="Times New Roman" pitchFamily="18" charset="0"/>
                <a:cs typeface="Times New Roman" pitchFamily="18" charset="0"/>
              </a:rPr>
              <a:t>for legally recognized individual or community rights to forest land or forest products.</a:t>
            </a:r>
          </a:p>
        </p:txBody>
      </p:sp>
      <p:pic>
        <p:nvPicPr>
          <p:cNvPr id="2097156" name="Picture 4" descr="Conserve-Logo.png"/>
          <p:cNvPicPr>
            <a:picLocks noChangeAspect="1"/>
          </p:cNvPicPr>
          <p:nvPr/>
        </p:nvPicPr>
        <p:blipFill>
          <a:blip r:embed="rId2"/>
          <a:stretch>
            <a:fillRect/>
          </a:stretch>
        </p:blipFill>
        <p:spPr>
          <a:xfrm>
            <a:off x="3962400" y="3936650"/>
            <a:ext cx="5181600" cy="29213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14">
                                            <p:txEl>
                                              <p:pRg st="0" end="0"/>
                                            </p:txEl>
                                          </p:spTgt>
                                        </p:tgtEl>
                                        <p:attrNameLst>
                                          <p:attrName>style.visibility</p:attrName>
                                        </p:attrNameLst>
                                      </p:cBhvr>
                                      <p:to>
                                        <p:strVal val="visible"/>
                                      </p:to>
                                    </p:set>
                                    <p:animEffect transition="in" filter="fade">
                                      <p:cBhvr>
                                        <p:cTn id="7" dur="2000"/>
                                        <p:tgtEl>
                                          <p:spTgt spid="10486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8614">
                                            <p:txEl>
                                              <p:pRg st="2" end="2"/>
                                            </p:txEl>
                                          </p:spTgt>
                                        </p:tgtEl>
                                        <p:attrNameLst>
                                          <p:attrName>style.visibility</p:attrName>
                                        </p:attrNameLst>
                                      </p:cBhvr>
                                      <p:to>
                                        <p:strVal val="visible"/>
                                      </p:to>
                                    </p:set>
                                    <p:animEffect transition="in" filter="fade">
                                      <p:cBhvr>
                                        <p:cTn id="10" dur="2000"/>
                                        <p:tgtEl>
                                          <p:spTgt spid="104861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8614">
                                            <p:txEl>
                                              <p:pRg st="4" end="4"/>
                                            </p:txEl>
                                          </p:spTgt>
                                        </p:tgtEl>
                                        <p:attrNameLst>
                                          <p:attrName>style.visibility</p:attrName>
                                        </p:attrNameLst>
                                      </p:cBhvr>
                                      <p:to>
                                        <p:strVal val="visible"/>
                                      </p:to>
                                    </p:set>
                                    <p:animEffect transition="in" filter="fade">
                                      <p:cBhvr>
                                        <p:cTn id="13" dur="2000"/>
                                        <p:tgtEl>
                                          <p:spTgt spid="104861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097156"/>
                                        </p:tgtEl>
                                        <p:attrNameLst>
                                          <p:attrName>style.visibility</p:attrName>
                                        </p:attrNameLst>
                                      </p:cBhvr>
                                      <p:to>
                                        <p:strVal val="visible"/>
                                      </p:to>
                                    </p:set>
                                    <p:anim calcmode="lin" valueType="num">
                                      <p:cBhvr additive="base">
                                        <p:cTn id="18" dur="500" fill="hold"/>
                                        <p:tgtEl>
                                          <p:spTgt spid="2097156"/>
                                        </p:tgtEl>
                                        <p:attrNameLst>
                                          <p:attrName>ppt_x</p:attrName>
                                        </p:attrNameLst>
                                      </p:cBhvr>
                                      <p:tavLst>
                                        <p:tav tm="0">
                                          <p:val>
                                            <p:strVal val="#ppt_x"/>
                                          </p:val>
                                        </p:tav>
                                        <p:tav tm="100000">
                                          <p:val>
                                            <p:strVal val="#ppt_x"/>
                                          </p:val>
                                        </p:tav>
                                      </p:tavLst>
                                    </p:anim>
                                    <p:anim calcmode="lin" valueType="num">
                                      <p:cBhvr additive="base">
                                        <p:cTn id="19" dur="500" fill="hold"/>
                                        <p:tgtEl>
                                          <p:spTgt spid="20971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457200" y="274638"/>
            <a:ext cx="8229600" cy="639762"/>
          </a:xfrm>
        </p:spPr>
        <p:style>
          <a:lnRef idx="0">
            <a:scrgbClr r="0" g="0" b="0"/>
          </a:lnRef>
          <a:fillRef idx="1002">
            <a:schemeClr val="dk2"/>
          </a:fillRef>
          <a:effectRef idx="0">
            <a:scrgbClr r="0" g="0" b="0"/>
          </a:effectRef>
          <a:fontRef idx="major">
            <a:srgbClr val="000000"/>
          </a:fontRef>
        </p:style>
        <p:txBody>
          <a:bodyPr>
            <a:normAutofit fontScale="90000"/>
          </a:bodyPr>
          <a:lstStyle/>
          <a:p>
            <a:r>
              <a:rPr lang="en-US" dirty="0">
                <a:latin typeface="Times New Roman" pitchFamily="18" charset="0"/>
                <a:cs typeface="Times New Roman" pitchFamily="18" charset="0"/>
              </a:rPr>
              <a:t>Acts Related to Forest Conservation</a:t>
            </a:r>
          </a:p>
        </p:txBody>
      </p:sp>
      <p:sp>
        <p:nvSpPr>
          <p:cNvPr id="1048616" name="Content Placeholder 2"/>
          <p:cNvSpPr>
            <a:spLocks noGrp="1"/>
          </p:cNvSpPr>
          <p:nvPr>
            <p:ph idx="1"/>
          </p:nvPr>
        </p:nvSpPr>
        <p:spPr>
          <a:xfrm>
            <a:off x="457200" y="990600"/>
            <a:ext cx="8229600" cy="5135563"/>
          </a:xfrm>
        </p:spPr>
        <p:txBody>
          <a:bodyPr>
            <a:normAutofit lnSpcReduction="10000"/>
          </a:bodyPr>
          <a:lstStyle/>
          <a:p>
            <a:pPr>
              <a:buNone/>
            </a:pPr>
            <a:endParaRPr lang="en-US" dirty="0"/>
          </a:p>
          <a:p>
            <a:pPr>
              <a:buFont typeface="Wingdings" pitchFamily="2" charset="2"/>
              <a:buChar char="v"/>
            </a:pPr>
            <a:r>
              <a:rPr lang="en-US" sz="2800" dirty="0">
                <a:latin typeface="Times New Roman" pitchFamily="18" charset="0"/>
                <a:cs typeface="Times New Roman" pitchFamily="18" charset="0"/>
              </a:rPr>
              <a:t> The </a:t>
            </a:r>
            <a:r>
              <a:rPr lang="en-US" sz="2800" b="1" dirty="0">
                <a:latin typeface="Times New Roman" pitchFamily="18" charset="0"/>
                <a:cs typeface="Times New Roman" pitchFamily="18" charset="0"/>
              </a:rPr>
              <a:t>Indian Forest act, 1927</a:t>
            </a:r>
          </a:p>
          <a:p>
            <a:pPr>
              <a:buNone/>
            </a:pPr>
            <a:endParaRPr lang="en-US" sz="2800" dirty="0">
              <a:latin typeface="Times New Roman" pitchFamily="18" charset="0"/>
              <a:cs typeface="Times New Roman" pitchFamily="18" charset="0"/>
            </a:endParaRPr>
          </a:p>
          <a:p>
            <a:pPr>
              <a:buFont typeface="Wingdings" pitchFamily="2" charset="2"/>
              <a:buChar char="v"/>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Forest (Conservation) Act, 1980</a:t>
            </a:r>
          </a:p>
          <a:p>
            <a:pPr>
              <a:buNone/>
            </a:pPr>
            <a:endParaRPr lang="en-US" sz="2800" dirty="0">
              <a:latin typeface="Times New Roman" pitchFamily="18" charset="0"/>
              <a:cs typeface="Times New Roman" pitchFamily="18" charset="0"/>
            </a:endParaRPr>
          </a:p>
          <a:p>
            <a:pPr>
              <a:buFont typeface="Wingdings" pitchFamily="2" charset="2"/>
              <a:buChar char="v"/>
            </a:pPr>
            <a:r>
              <a:rPr lang="en-US" sz="2800" b="1" dirty="0">
                <a:latin typeface="Times New Roman" pitchFamily="18" charset="0"/>
                <a:cs typeface="Times New Roman" pitchFamily="18" charset="0"/>
              </a:rPr>
              <a:t> Forest (Conservation) Rules, 1981</a:t>
            </a:r>
          </a:p>
          <a:p>
            <a:pPr>
              <a:buNone/>
            </a:pPr>
            <a:endParaRPr lang="en-US" sz="2800" dirty="0">
              <a:latin typeface="Times New Roman" pitchFamily="18" charset="0"/>
              <a:cs typeface="Times New Roman" pitchFamily="18" charset="0"/>
            </a:endParaRPr>
          </a:p>
          <a:p>
            <a:pPr>
              <a:buFont typeface="Wingdings" pitchFamily="2" charset="2"/>
              <a:buChar char="v"/>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National Forest Policy, 1988</a:t>
            </a:r>
          </a:p>
          <a:p>
            <a:pPr>
              <a:buNone/>
            </a:pPr>
            <a:endParaRPr lang="en-US" sz="2800" b="1" dirty="0">
              <a:latin typeface="Times New Roman" pitchFamily="18" charset="0"/>
              <a:cs typeface="Times New Roman" pitchFamily="18" charset="0"/>
            </a:endParaRPr>
          </a:p>
          <a:p>
            <a:pPr>
              <a:buFont typeface="Wingdings" pitchFamily="2" charset="2"/>
              <a:buChar char="v"/>
            </a:pPr>
            <a:r>
              <a:rPr lang="en-US" sz="2800" b="1" dirty="0">
                <a:latin typeface="Times New Roman" pitchFamily="18" charset="0"/>
                <a:cs typeface="Times New Roman" pitchFamily="18" charset="0"/>
              </a:rPr>
              <a:t> Guidelines for diversion of forest 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16">
                                            <p:txEl>
                                              <p:pRg st="1" end="1"/>
                                            </p:txEl>
                                          </p:spTgt>
                                        </p:tgtEl>
                                        <p:attrNameLst>
                                          <p:attrName>style.visibility</p:attrName>
                                        </p:attrNameLst>
                                      </p:cBhvr>
                                      <p:to>
                                        <p:strVal val="visible"/>
                                      </p:to>
                                    </p:set>
                                    <p:anim calcmode="lin" valueType="num">
                                      <p:cBhvr additive="base">
                                        <p:cTn id="7" dur="500" fill="hold"/>
                                        <p:tgtEl>
                                          <p:spTgt spid="10486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16">
                                            <p:txEl>
                                              <p:pRg st="3" end="3"/>
                                            </p:txEl>
                                          </p:spTgt>
                                        </p:tgtEl>
                                        <p:attrNameLst>
                                          <p:attrName>style.visibility</p:attrName>
                                        </p:attrNameLst>
                                      </p:cBhvr>
                                      <p:to>
                                        <p:strVal val="visible"/>
                                      </p:to>
                                    </p:set>
                                    <p:anim calcmode="lin" valueType="num">
                                      <p:cBhvr additive="base">
                                        <p:cTn id="13" dur="500" fill="hold"/>
                                        <p:tgtEl>
                                          <p:spTgt spid="104861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16">
                                            <p:txEl>
                                              <p:pRg st="5" end="5"/>
                                            </p:txEl>
                                          </p:spTgt>
                                        </p:tgtEl>
                                        <p:attrNameLst>
                                          <p:attrName>style.visibility</p:attrName>
                                        </p:attrNameLst>
                                      </p:cBhvr>
                                      <p:to>
                                        <p:strVal val="visible"/>
                                      </p:to>
                                    </p:set>
                                    <p:anim calcmode="lin" valueType="num">
                                      <p:cBhvr additive="base">
                                        <p:cTn id="19" dur="500" fill="hold"/>
                                        <p:tgtEl>
                                          <p:spTgt spid="104861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16">
                                            <p:txEl>
                                              <p:pRg st="7" end="7"/>
                                            </p:txEl>
                                          </p:spTgt>
                                        </p:tgtEl>
                                        <p:attrNameLst>
                                          <p:attrName>style.visibility</p:attrName>
                                        </p:attrNameLst>
                                      </p:cBhvr>
                                      <p:to>
                                        <p:strVal val="visible"/>
                                      </p:to>
                                    </p:set>
                                    <p:anim calcmode="lin" valueType="num">
                                      <p:cBhvr additive="base">
                                        <p:cTn id="25" dur="500" fill="hold"/>
                                        <p:tgtEl>
                                          <p:spTgt spid="104861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1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616">
                                            <p:txEl>
                                              <p:pRg st="9" end="9"/>
                                            </p:txEl>
                                          </p:spTgt>
                                        </p:tgtEl>
                                        <p:attrNameLst>
                                          <p:attrName>style.visibility</p:attrName>
                                        </p:attrNameLst>
                                      </p:cBhvr>
                                      <p:to>
                                        <p:strVal val="visible"/>
                                      </p:to>
                                    </p:set>
                                    <p:anim calcmode="lin" valueType="num">
                                      <p:cBhvr additive="base">
                                        <p:cTn id="31" dur="500" fill="hold"/>
                                        <p:tgtEl>
                                          <p:spTgt spid="104861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1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457200" y="274638"/>
            <a:ext cx="8229600" cy="563562"/>
          </a:xfrm>
          <a:solidFill>
            <a:srgbClr val="C00000"/>
          </a:solidFill>
        </p:spPr>
        <p:txBody>
          <a:bodyPr>
            <a:normAutofit fontScale="90000"/>
          </a:bodyPr>
          <a:lstStyle/>
          <a:p>
            <a:pPr algn="l"/>
            <a:r>
              <a:rPr lang="en-US" dirty="0">
                <a:latin typeface="Times New Roman" pitchFamily="18" charset="0"/>
                <a:cs typeface="Times New Roman" pitchFamily="18" charset="0"/>
              </a:rPr>
              <a:t>Wildlife Related </a:t>
            </a:r>
          </a:p>
        </p:txBody>
      </p:sp>
      <p:sp>
        <p:nvSpPr>
          <p:cNvPr id="1048618" name="Content Placeholder 2"/>
          <p:cNvSpPr>
            <a:spLocks noGrp="1"/>
          </p:cNvSpPr>
          <p:nvPr>
            <p:ph idx="1"/>
          </p:nvPr>
        </p:nvSpPr>
        <p:spPr>
          <a:xfrm>
            <a:off x="457200" y="1066800"/>
            <a:ext cx="8229600" cy="5059363"/>
          </a:xfrm>
        </p:spPr>
        <p:txBody>
          <a:bodyPr>
            <a:normAutofit/>
          </a:bodyPr>
          <a:lstStyle/>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Font typeface="Wingdings" pitchFamily="2" charset="2"/>
              <a:buChar char="v"/>
            </a:pPr>
            <a:endParaRPr lang="en-US" sz="2400" dirty="0">
              <a:latin typeface="Times New Roman" pitchFamily="18" charset="0"/>
              <a:cs typeface="Times New Roman" pitchFamily="18" charset="0"/>
            </a:endParaRPr>
          </a:p>
          <a:p>
            <a:pPr>
              <a:buFont typeface="Wingdings" pitchFamily="2" charset="2"/>
              <a:buChar char="v"/>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For over Century , Indian Wildlife has received sporadic protection through </a:t>
            </a:r>
            <a:r>
              <a:rPr lang="en-US" sz="2400" b="1" dirty="0">
                <a:latin typeface="Times New Roman" pitchFamily="18" charset="0"/>
                <a:cs typeface="Times New Roman" pitchFamily="18" charset="0"/>
              </a:rPr>
              <a:t>numerous , species – specific statutes.</a:t>
            </a:r>
          </a:p>
          <a:p>
            <a:pPr>
              <a:buNone/>
            </a:pPr>
            <a:endParaRPr lang="en-US" sz="2400" dirty="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The Primary Intent of most early statutes was to preserve </a:t>
            </a:r>
            <a:r>
              <a:rPr lang="en-US" sz="2400" b="1" dirty="0">
                <a:latin typeface="Times New Roman" pitchFamily="18" charset="0"/>
                <a:cs typeface="Times New Roman" pitchFamily="18" charset="0"/>
              </a:rPr>
              <a:t>game animals for hunting.</a:t>
            </a:r>
          </a:p>
        </p:txBody>
      </p:sp>
      <p:pic>
        <p:nvPicPr>
          <p:cNvPr id="2097157" name="Picture 4" descr="NagarholeSightingsOct2015.jpg"/>
          <p:cNvPicPr>
            <a:picLocks noChangeAspect="1"/>
          </p:cNvPicPr>
          <p:nvPr/>
        </p:nvPicPr>
        <p:blipFill>
          <a:blip r:embed="rId2"/>
          <a:stretch>
            <a:fillRect/>
          </a:stretch>
        </p:blipFill>
        <p:spPr>
          <a:xfrm>
            <a:off x="4572000" y="228600"/>
            <a:ext cx="4572000" cy="3045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17"/>
                                        </p:tgtEl>
                                        <p:attrNameLst>
                                          <p:attrName>style.visibility</p:attrName>
                                        </p:attrNameLst>
                                      </p:cBhvr>
                                      <p:to>
                                        <p:strVal val="visible"/>
                                      </p:to>
                                    </p:set>
                                    <p:animEffect transition="in" filter="fade">
                                      <p:cBhvr>
                                        <p:cTn id="7" dur="2000"/>
                                        <p:tgtEl>
                                          <p:spTgt spid="10486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097157"/>
                                        </p:tgtEl>
                                        <p:attrNameLst>
                                          <p:attrName>style.visibility</p:attrName>
                                        </p:attrNameLst>
                                      </p:cBhvr>
                                      <p:to>
                                        <p:strVal val="visible"/>
                                      </p:to>
                                    </p:set>
                                    <p:anim calcmode="lin" valueType="num">
                                      <p:cBhvr additive="base">
                                        <p:cTn id="12" dur="500" fill="hold"/>
                                        <p:tgtEl>
                                          <p:spTgt spid="2097157"/>
                                        </p:tgtEl>
                                        <p:attrNameLst>
                                          <p:attrName>ppt_x</p:attrName>
                                        </p:attrNameLst>
                                      </p:cBhvr>
                                      <p:tavLst>
                                        <p:tav tm="0">
                                          <p:val>
                                            <p:strVal val="0-#ppt_w/2"/>
                                          </p:val>
                                        </p:tav>
                                        <p:tav tm="100000">
                                          <p:val>
                                            <p:strVal val="#ppt_x"/>
                                          </p:val>
                                        </p:tav>
                                      </p:tavLst>
                                    </p:anim>
                                    <p:anim calcmode="lin" valueType="num">
                                      <p:cBhvr additive="base">
                                        <p:cTn id="13" dur="500" fill="hold"/>
                                        <p:tgtEl>
                                          <p:spTgt spid="20971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48618">
                                            <p:txEl>
                                              <p:pRg st="6" end="6"/>
                                            </p:txEl>
                                          </p:spTgt>
                                        </p:tgtEl>
                                        <p:attrNameLst>
                                          <p:attrName>style.visibility</p:attrName>
                                        </p:attrNameLst>
                                      </p:cBhvr>
                                      <p:to>
                                        <p:strVal val="visible"/>
                                      </p:to>
                                    </p:set>
                                    <p:anim calcmode="lin" valueType="num">
                                      <p:cBhvr additive="base">
                                        <p:cTn id="18" dur="500" fill="hold"/>
                                        <p:tgtEl>
                                          <p:spTgt spid="1048618">
                                            <p:txEl>
                                              <p:pRg st="6" end="6"/>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486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48618">
                                            <p:txEl>
                                              <p:pRg st="8" end="8"/>
                                            </p:txEl>
                                          </p:spTgt>
                                        </p:tgtEl>
                                        <p:attrNameLst>
                                          <p:attrName>style.visibility</p:attrName>
                                        </p:attrNameLst>
                                      </p:cBhvr>
                                      <p:to>
                                        <p:strVal val="visible"/>
                                      </p:to>
                                    </p:set>
                                    <p:anim calcmode="lin" valueType="num">
                                      <p:cBhvr additive="base">
                                        <p:cTn id="24" dur="500" fill="hold"/>
                                        <p:tgtEl>
                                          <p:spTgt spid="1048618">
                                            <p:txEl>
                                              <p:pRg st="8" end="8"/>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486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a:xfrm>
            <a:off x="609600" y="0"/>
            <a:ext cx="8229600" cy="487362"/>
          </a:xfrm>
          <a:solidFill>
            <a:schemeClr val="accent2">
              <a:lumMod val="40000"/>
              <a:lumOff val="60000"/>
            </a:schemeClr>
          </a:solidFill>
        </p:spPr>
        <p:txBody>
          <a:bodyPr>
            <a:noAutofit/>
          </a:bodyPr>
          <a:lstStyle/>
          <a:p>
            <a:r>
              <a:rPr lang="en-US" dirty="0">
                <a:latin typeface="Times New Roman" pitchFamily="18" charset="0"/>
                <a:cs typeface="Times New Roman" pitchFamily="18" charset="0"/>
              </a:rPr>
              <a:t>Acts Related to Wildlife</a:t>
            </a:r>
          </a:p>
        </p:txBody>
      </p:sp>
      <p:sp>
        <p:nvSpPr>
          <p:cNvPr id="1048620" name="Content Placeholder 2"/>
          <p:cNvSpPr>
            <a:spLocks noGrp="1"/>
          </p:cNvSpPr>
          <p:nvPr>
            <p:ph idx="1"/>
          </p:nvPr>
        </p:nvSpPr>
        <p:spPr>
          <a:xfrm>
            <a:off x="457200" y="762000"/>
            <a:ext cx="8229600" cy="5364163"/>
          </a:xfrm>
        </p:spPr>
        <p:txBody>
          <a:bodyPr/>
          <a:lstStyle/>
          <a:p>
            <a:pPr>
              <a:buFont typeface="Wingdings" pitchFamily="2" charset="2"/>
              <a:buChar char="v"/>
            </a:pPr>
            <a:r>
              <a:rPr lang="en-US" sz="2400" dirty="0">
                <a:latin typeface="Times New Roman" pitchFamily="18" charset="0"/>
                <a:cs typeface="Times New Roman" pitchFamily="18" charset="0"/>
              </a:rPr>
              <a:t> The </a:t>
            </a:r>
            <a:r>
              <a:rPr lang="en-US" sz="2400" b="1" dirty="0">
                <a:latin typeface="Times New Roman" pitchFamily="18" charset="0"/>
                <a:cs typeface="Times New Roman" pitchFamily="18" charset="0"/>
              </a:rPr>
              <a:t>Indian Wildlife (Protection) Act, 1972</a:t>
            </a:r>
          </a:p>
          <a:p>
            <a:pPr>
              <a:buFont typeface="Wingdings" pitchFamily="2" charset="2"/>
              <a:buChar char="v"/>
            </a:pPr>
            <a:r>
              <a:rPr lang="en-US" sz="2400" dirty="0">
                <a:latin typeface="Times New Roman" pitchFamily="18" charset="0"/>
                <a:cs typeface="Times New Roman" pitchFamily="18" charset="0"/>
              </a:rPr>
              <a:t> The </a:t>
            </a:r>
            <a:r>
              <a:rPr lang="en-US" sz="2400" b="1" dirty="0">
                <a:latin typeface="Times New Roman" pitchFamily="18" charset="0"/>
                <a:cs typeface="Times New Roman" pitchFamily="18" charset="0"/>
              </a:rPr>
              <a:t>Wildlife (Transaction and Taxidermy) Rules, 1973</a:t>
            </a:r>
          </a:p>
          <a:p>
            <a:pPr>
              <a:buFont typeface="Wingdings" pitchFamily="2" charset="2"/>
              <a:buChar char="v"/>
            </a:pPr>
            <a:r>
              <a:rPr lang="en-US" sz="2400" dirty="0">
                <a:latin typeface="Times New Roman" pitchFamily="18" charset="0"/>
                <a:cs typeface="Times New Roman" pitchFamily="18" charset="0"/>
              </a:rPr>
              <a:t> The </a:t>
            </a:r>
            <a:r>
              <a:rPr lang="en-US" sz="2400" b="1" dirty="0">
                <a:latin typeface="Times New Roman" pitchFamily="18" charset="0"/>
                <a:cs typeface="Times New Roman" pitchFamily="18" charset="0"/>
              </a:rPr>
              <a:t>Wildlife (Stock Declaration) Central Rules, 1973</a:t>
            </a:r>
          </a:p>
          <a:p>
            <a:pPr>
              <a:buFont typeface="Wingdings" pitchFamily="2" charset="2"/>
              <a:buChar char="v"/>
            </a:pPr>
            <a:r>
              <a:rPr lang="en-US" sz="2400" dirty="0">
                <a:latin typeface="Times New Roman" pitchFamily="18" charset="0"/>
                <a:cs typeface="Times New Roman" pitchFamily="18" charset="0"/>
              </a:rPr>
              <a:t>     The </a:t>
            </a:r>
            <a:r>
              <a:rPr lang="en-US" sz="2400" b="1" dirty="0">
                <a:latin typeface="Times New Roman" pitchFamily="18" charset="0"/>
                <a:cs typeface="Times New Roman" pitchFamily="18" charset="0"/>
              </a:rPr>
              <a:t>Wildlife (Protection) Licensing (Additional Matters for Consideration) Rules, 1983</a:t>
            </a:r>
          </a:p>
          <a:p>
            <a:pPr>
              <a:buFont typeface="Wingdings" pitchFamily="2" charset="2"/>
              <a:buChar char="v"/>
            </a:pPr>
            <a:r>
              <a:rPr lang="en-US" sz="2400" dirty="0">
                <a:latin typeface="Times New Roman" pitchFamily="18" charset="0"/>
                <a:cs typeface="Times New Roman" pitchFamily="18" charset="0"/>
              </a:rPr>
              <a:t>    Recognition of </a:t>
            </a:r>
            <a:r>
              <a:rPr lang="en-US" sz="2400" b="1" dirty="0">
                <a:latin typeface="Times New Roman" pitchFamily="18" charset="0"/>
                <a:cs typeface="Times New Roman" pitchFamily="18" charset="0"/>
              </a:rPr>
              <a:t>Zoo Rules 1992 Wildlife (Protection) Rules, 1995</a:t>
            </a:r>
          </a:p>
          <a:p>
            <a:pPr>
              <a:buFont typeface="Wingdings" pitchFamily="2" charset="2"/>
              <a:buChar char="v"/>
            </a:pPr>
            <a:r>
              <a:rPr lang="en-US" sz="2400" b="1" dirty="0">
                <a:latin typeface="Times New Roman" pitchFamily="18" charset="0"/>
                <a:cs typeface="Times New Roman" pitchFamily="18" charset="0"/>
              </a:rPr>
              <a:t>    Wildlife (Specified Plants- Conditions for Possession by Licensee) Rules, 1995</a:t>
            </a:r>
          </a:p>
          <a:p>
            <a:pPr>
              <a:buFont typeface="Wingdings" pitchFamily="2" charset="2"/>
              <a:buChar char="v"/>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Wildlife (Specified Plants Stock Declaration) Central Rules, 1995</a:t>
            </a:r>
          </a:p>
          <a:p>
            <a:pPr>
              <a:buFont typeface="Wingdings" pitchFamily="2" charset="2"/>
              <a:buChar char="v"/>
            </a:pPr>
            <a:r>
              <a:rPr lang="en-US" sz="2400" dirty="0">
                <a:latin typeface="Times New Roman" pitchFamily="18" charset="0"/>
                <a:cs typeface="Times New Roman" pitchFamily="18" charset="0"/>
              </a:rPr>
              <a:t>  Guidelines for Appointment of Honorary Wildlife Wardens.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0">
                                            <p:txEl>
                                              <p:pRg st="0" end="0"/>
                                            </p:txEl>
                                          </p:spTgt>
                                        </p:tgtEl>
                                        <p:attrNameLst>
                                          <p:attrName>style.visibility</p:attrName>
                                        </p:attrNameLst>
                                      </p:cBhvr>
                                      <p:to>
                                        <p:strVal val="visible"/>
                                      </p:to>
                                    </p:set>
                                    <p:anim calcmode="lin" valueType="num">
                                      <p:cBhvr additive="base">
                                        <p:cTn id="7" dur="500" fill="hold"/>
                                        <p:tgtEl>
                                          <p:spTgt spid="1048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20">
                                            <p:txEl>
                                              <p:pRg st="1" end="1"/>
                                            </p:txEl>
                                          </p:spTgt>
                                        </p:tgtEl>
                                        <p:attrNameLst>
                                          <p:attrName>style.visibility</p:attrName>
                                        </p:attrNameLst>
                                      </p:cBhvr>
                                      <p:to>
                                        <p:strVal val="visible"/>
                                      </p:to>
                                    </p:set>
                                    <p:anim calcmode="lin" valueType="num">
                                      <p:cBhvr additive="base">
                                        <p:cTn id="13" dur="500" fill="hold"/>
                                        <p:tgtEl>
                                          <p:spTgt spid="10486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20">
                                            <p:txEl>
                                              <p:pRg st="2" end="2"/>
                                            </p:txEl>
                                          </p:spTgt>
                                        </p:tgtEl>
                                        <p:attrNameLst>
                                          <p:attrName>style.visibility</p:attrName>
                                        </p:attrNameLst>
                                      </p:cBhvr>
                                      <p:to>
                                        <p:strVal val="visible"/>
                                      </p:to>
                                    </p:set>
                                    <p:anim calcmode="lin" valueType="num">
                                      <p:cBhvr additive="base">
                                        <p:cTn id="19" dur="500" fill="hold"/>
                                        <p:tgtEl>
                                          <p:spTgt spid="10486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20">
                                            <p:txEl>
                                              <p:pRg st="3" end="3"/>
                                            </p:txEl>
                                          </p:spTgt>
                                        </p:tgtEl>
                                        <p:attrNameLst>
                                          <p:attrName>style.visibility</p:attrName>
                                        </p:attrNameLst>
                                      </p:cBhvr>
                                      <p:to>
                                        <p:strVal val="visible"/>
                                      </p:to>
                                    </p:set>
                                    <p:anim calcmode="lin" valueType="num">
                                      <p:cBhvr additive="base">
                                        <p:cTn id="25" dur="500" fill="hold"/>
                                        <p:tgtEl>
                                          <p:spTgt spid="10486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620">
                                            <p:txEl>
                                              <p:pRg st="4" end="4"/>
                                            </p:txEl>
                                          </p:spTgt>
                                        </p:tgtEl>
                                        <p:attrNameLst>
                                          <p:attrName>style.visibility</p:attrName>
                                        </p:attrNameLst>
                                      </p:cBhvr>
                                      <p:to>
                                        <p:strVal val="visible"/>
                                      </p:to>
                                    </p:set>
                                    <p:anim calcmode="lin" valueType="num">
                                      <p:cBhvr additive="base">
                                        <p:cTn id="31" dur="500" fill="hold"/>
                                        <p:tgtEl>
                                          <p:spTgt spid="10486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620">
                                            <p:txEl>
                                              <p:pRg st="5" end="5"/>
                                            </p:txEl>
                                          </p:spTgt>
                                        </p:tgtEl>
                                        <p:attrNameLst>
                                          <p:attrName>style.visibility</p:attrName>
                                        </p:attrNameLst>
                                      </p:cBhvr>
                                      <p:to>
                                        <p:strVal val="visible"/>
                                      </p:to>
                                    </p:set>
                                    <p:anim calcmode="lin" valueType="num">
                                      <p:cBhvr additive="base">
                                        <p:cTn id="37" dur="500" fill="hold"/>
                                        <p:tgtEl>
                                          <p:spTgt spid="10486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6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8620">
                                            <p:txEl>
                                              <p:pRg st="6" end="6"/>
                                            </p:txEl>
                                          </p:spTgt>
                                        </p:tgtEl>
                                        <p:attrNameLst>
                                          <p:attrName>style.visibility</p:attrName>
                                        </p:attrNameLst>
                                      </p:cBhvr>
                                      <p:to>
                                        <p:strVal val="visible"/>
                                      </p:to>
                                    </p:set>
                                    <p:anim calcmode="lin" valueType="num">
                                      <p:cBhvr additive="base">
                                        <p:cTn id="43" dur="500" fill="hold"/>
                                        <p:tgtEl>
                                          <p:spTgt spid="10486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86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8620">
                                            <p:txEl>
                                              <p:pRg st="7" end="7"/>
                                            </p:txEl>
                                          </p:spTgt>
                                        </p:tgtEl>
                                        <p:attrNameLst>
                                          <p:attrName>style.visibility</p:attrName>
                                        </p:attrNameLst>
                                      </p:cBhvr>
                                      <p:to>
                                        <p:strVal val="visible"/>
                                      </p:to>
                                    </p:set>
                                    <p:anim calcmode="lin" valueType="num">
                                      <p:cBhvr additive="base">
                                        <p:cTn id="49" dur="500" fill="hold"/>
                                        <p:tgtEl>
                                          <p:spTgt spid="10486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86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a:xfrm>
            <a:off x="457200" y="2438400"/>
            <a:ext cx="8229600" cy="1143000"/>
          </a:xfrm>
        </p:spPr>
        <p:txBody>
          <a:bodyPr>
            <a:noAutofit/>
          </a:bodyPr>
          <a:lstStyle/>
          <a:p>
            <a:r>
              <a:rPr lang="en-US" sz="9600" dirty="0">
                <a:solidFill>
                  <a:schemeClr val="accent6">
                    <a:lumMod val="75000"/>
                  </a:schemeClr>
                </a:solidFill>
                <a:latin typeface="Andalus" pitchFamily="18" charset="-78"/>
                <a:cs typeface="Andalus" pitchFamily="18" charset="-78"/>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48621"/>
                                        </p:tgtEl>
                                        <p:attrNameLst>
                                          <p:attrName>style.visibility</p:attrName>
                                        </p:attrNameLst>
                                      </p:cBhvr>
                                      <p:to>
                                        <p:strVal val="visible"/>
                                      </p:to>
                                    </p:set>
                                    <p:animEffect transition="in" filter="box(out)">
                                      <p:cBhvr>
                                        <p:cTn id="7" dur="500"/>
                                        <p:tgtEl>
                                          <p:spTgt spid="1048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ctrTitle"/>
          </p:nvPr>
        </p:nvSpPr>
        <p:spPr>
          <a:xfrm>
            <a:off x="762000" y="2286000"/>
            <a:ext cx="7772400" cy="1470025"/>
          </a:xfrm>
          <a:effectLst>
            <a:outerShdw blurRad="50800" dist="38100" dir="10800000" algn="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r>
              <a:rPr lang="en-US" dirty="0">
                <a:latin typeface="Times New Roman" pitchFamily="18" charset="0"/>
                <a:cs typeface="Times New Roman" pitchFamily="18" charset="0"/>
              </a:rPr>
              <a:t>India-Law Pertaining To The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588"/>
                                        </p:tgtEl>
                                        <p:attrNameLst>
                                          <p:attrName>style.visibility</p:attrName>
                                        </p:attrNameLst>
                                      </p:cBhvr>
                                      <p:to>
                                        <p:strVal val="visible"/>
                                      </p:to>
                                    </p:set>
                                    <p:animEffect transition="in" filter="fade">
                                      <p:cBhvr>
                                        <p:cTn id="7" dur="2000"/>
                                        <p:tgtEl>
                                          <p:spTgt spid="1048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609600" y="228600"/>
            <a:ext cx="8229600" cy="8683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6600" dirty="0">
                <a:latin typeface="Times New Roman" pitchFamily="18" charset="0"/>
                <a:cs typeface="Times New Roman" pitchFamily="18" charset="0"/>
              </a:rPr>
              <a:t>Introduction</a:t>
            </a:r>
          </a:p>
        </p:txBody>
      </p:sp>
      <p:sp>
        <p:nvSpPr>
          <p:cNvPr id="1048595" name="Content Placeholder 2"/>
          <p:cNvSpPr>
            <a:spLocks noGrp="1"/>
          </p:cNvSpPr>
          <p:nvPr>
            <p:ph idx="1"/>
          </p:nvPr>
        </p:nvSpPr>
        <p:spPr>
          <a:xfrm>
            <a:off x="457200" y="1143000"/>
            <a:ext cx="8229600" cy="5486400"/>
          </a:xfrm>
        </p:spPr>
        <p:txBody>
          <a:bodyPr>
            <a:normAutofit fontScale="94750"/>
          </a:bodyPr>
          <a:lstStyle/>
          <a:p>
            <a:pPr>
              <a:buNone/>
            </a:pPr>
            <a:endParaRPr lang="en-US" sz="24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    </a:t>
            </a:r>
            <a:r>
              <a:rPr lang="en-US" sz="2400" b="1" dirty="0">
                <a:latin typeface="Times New Roman" pitchFamily="18" charset="0"/>
                <a:cs typeface="Times New Roman" pitchFamily="18" charset="0"/>
              </a:rPr>
              <a:t>The Environment Protection Act, 1986 </a:t>
            </a:r>
            <a:r>
              <a:rPr lang="en-US" sz="2400" dirty="0">
                <a:latin typeface="Times New Roman" pitchFamily="18" charset="0"/>
                <a:cs typeface="Times New Roman" pitchFamily="18" charset="0"/>
              </a:rPr>
              <a:t>was Constitutional on </a:t>
            </a:r>
            <a:r>
              <a:rPr lang="en-US" sz="2400" b="1" dirty="0">
                <a:latin typeface="Times New Roman" pitchFamily="18" charset="0"/>
                <a:cs typeface="Times New Roman" pitchFamily="18" charset="0"/>
              </a:rPr>
              <a:t>19</a:t>
            </a:r>
            <a:r>
              <a:rPr lang="en-US" sz="2400" b="1" baseline="30000" dirty="0">
                <a:latin typeface="Times New Roman" pitchFamily="18" charset="0"/>
                <a:cs typeface="Times New Roman" pitchFamily="18" charset="0"/>
              </a:rPr>
              <a:t>th</a:t>
            </a:r>
            <a:r>
              <a:rPr lang="en-US" sz="2400" b="1" dirty="0">
                <a:latin typeface="Times New Roman" pitchFamily="18" charset="0"/>
                <a:cs typeface="Times New Roman" pitchFamily="18" charset="0"/>
              </a:rPr>
              <a:t> November, 1986. </a:t>
            </a:r>
          </a:p>
          <a:p>
            <a:pPr>
              <a:buFont typeface="Wingdings" pitchFamily="2" charset="2"/>
              <a:buChar char="v"/>
            </a:pPr>
            <a:endParaRPr lang="en-US" sz="2400" dirty="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To Provide for the </a:t>
            </a:r>
            <a:r>
              <a:rPr lang="en-US" sz="2400" b="1" dirty="0">
                <a:latin typeface="Times New Roman" pitchFamily="18" charset="0"/>
                <a:cs typeface="Times New Roman" pitchFamily="18" charset="0"/>
              </a:rPr>
              <a:t>Protection and Improvement </a:t>
            </a:r>
            <a:r>
              <a:rPr lang="en-US" sz="2400" dirty="0">
                <a:latin typeface="Times New Roman" pitchFamily="18" charset="0"/>
                <a:cs typeface="Times New Roman" pitchFamily="18" charset="0"/>
              </a:rPr>
              <a:t>of  environment and the matter connected with the environment.</a:t>
            </a:r>
          </a:p>
          <a:p>
            <a:pPr>
              <a:buNone/>
            </a:pPr>
            <a:endParaRPr lang="en-US" sz="2400" dirty="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According to the act our </a:t>
            </a:r>
            <a:r>
              <a:rPr lang="en-US" sz="2400" dirty="0" err="1">
                <a:latin typeface="Times New Roman" pitchFamily="18" charset="0"/>
                <a:cs typeface="Times New Roman" pitchFamily="18" charset="0"/>
              </a:rPr>
              <a:t>envirnoment</a:t>
            </a:r>
            <a:r>
              <a:rPr lang="en-US" sz="2400" dirty="0">
                <a:latin typeface="Times New Roman" pitchFamily="18" charset="0"/>
                <a:cs typeface="Times New Roman" pitchFamily="18" charset="0"/>
              </a:rPr>
              <a:t> includes :</a:t>
            </a:r>
          </a:p>
          <a:p>
            <a:pPr>
              <a:buFont typeface="Courier New" pitchFamily="49" charset="0"/>
              <a:buChar char="o"/>
            </a:pPr>
            <a:r>
              <a:rPr lang="en-US" sz="2400" dirty="0">
                <a:latin typeface="Times New Roman" pitchFamily="18" charset="0"/>
                <a:cs typeface="Times New Roman" pitchFamily="18" charset="0"/>
              </a:rPr>
              <a:t>Water</a:t>
            </a:r>
          </a:p>
          <a:p>
            <a:pPr>
              <a:buFont typeface="Courier New" pitchFamily="49" charset="0"/>
              <a:buChar char="o"/>
            </a:pPr>
            <a:r>
              <a:rPr lang="en-US" sz="2400" dirty="0">
                <a:latin typeface="Times New Roman" pitchFamily="18" charset="0"/>
                <a:cs typeface="Times New Roman" pitchFamily="18" charset="0"/>
              </a:rPr>
              <a:t>Forest </a:t>
            </a:r>
          </a:p>
          <a:p>
            <a:pPr>
              <a:buFont typeface="Courier New" pitchFamily="49" charset="0"/>
              <a:buChar char="o"/>
            </a:pPr>
            <a:r>
              <a:rPr lang="en-US" sz="2400" dirty="0">
                <a:latin typeface="Times New Roman" pitchFamily="18" charset="0"/>
                <a:cs typeface="Times New Roman" pitchFamily="18" charset="0"/>
              </a:rPr>
              <a:t>Wildlife</a:t>
            </a:r>
          </a:p>
          <a:p>
            <a:pPr>
              <a:buFont typeface="Courier New" pitchFamily="49" charset="0"/>
              <a:buChar char="o"/>
            </a:pPr>
            <a:r>
              <a:rPr lang="en-US" sz="2400" dirty="0">
                <a:latin typeface="Times New Roman" pitchFamily="18" charset="0"/>
                <a:cs typeface="Times New Roman" pitchFamily="18" charset="0"/>
              </a:rPr>
              <a:t>Noise</a:t>
            </a:r>
          </a:p>
          <a:p>
            <a:pPr>
              <a:buFont typeface="Courier New" pitchFamily="49" charset="0"/>
              <a:buChar char="o"/>
            </a:pPr>
            <a:r>
              <a:rPr lang="en-US" sz="2400" dirty="0">
                <a:latin typeface="Times New Roman" pitchFamily="18" charset="0"/>
                <a:cs typeface="Times New Roman" pitchFamily="18" charset="0"/>
              </a:rPr>
              <a:t>Coastal Zone, Etc</a:t>
            </a:r>
          </a:p>
          <a:p>
            <a:pPr>
              <a:buFont typeface="Courier New" pitchFamily="49" charset="0"/>
              <a:buChar char="o"/>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8594"/>
                                        </p:tgtEl>
                                        <p:attrNameLst>
                                          <p:attrName>style.visibility</p:attrName>
                                        </p:attrNameLst>
                                      </p:cBhvr>
                                      <p:to>
                                        <p:strVal val="visible"/>
                                      </p:to>
                                    </p:set>
                                    <p:animEffect transition="in" filter="checkerboard(across)">
                                      <p:cBhvr>
                                        <p:cTn id="7" dur="500"/>
                                        <p:tgtEl>
                                          <p:spTgt spid="10485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48595">
                                            <p:txEl>
                                              <p:pRg st="1" end="1"/>
                                            </p:txEl>
                                          </p:spTgt>
                                        </p:tgtEl>
                                        <p:attrNameLst>
                                          <p:attrName>style.visibility</p:attrName>
                                        </p:attrNameLst>
                                      </p:cBhvr>
                                      <p:to>
                                        <p:strVal val="visible"/>
                                      </p:to>
                                    </p:set>
                                    <p:anim calcmode="lin" valueType="num">
                                      <p:cBhvr additive="base">
                                        <p:cTn id="12" dur="500" fill="hold"/>
                                        <p:tgtEl>
                                          <p:spTgt spid="104859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48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48595">
                                            <p:txEl>
                                              <p:pRg st="3" end="3"/>
                                            </p:txEl>
                                          </p:spTgt>
                                        </p:tgtEl>
                                        <p:attrNameLst>
                                          <p:attrName>style.visibility</p:attrName>
                                        </p:attrNameLst>
                                      </p:cBhvr>
                                      <p:to>
                                        <p:strVal val="visible"/>
                                      </p:to>
                                    </p:set>
                                    <p:anim calcmode="lin" valueType="num">
                                      <p:cBhvr additive="base">
                                        <p:cTn id="18" dur="500" fill="hold"/>
                                        <p:tgtEl>
                                          <p:spTgt spid="1048595">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48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048595">
                                            <p:txEl>
                                              <p:pRg st="5" end="5"/>
                                            </p:txEl>
                                          </p:spTgt>
                                        </p:tgtEl>
                                        <p:attrNameLst>
                                          <p:attrName>style.visibility</p:attrName>
                                        </p:attrNameLst>
                                      </p:cBhvr>
                                      <p:to>
                                        <p:strVal val="visible"/>
                                      </p:to>
                                    </p:set>
                                    <p:anim calcmode="lin" valueType="num">
                                      <p:cBhvr additive="base">
                                        <p:cTn id="24" dur="500" fill="hold"/>
                                        <p:tgtEl>
                                          <p:spTgt spid="1048595">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48595">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048595">
                                            <p:txEl>
                                              <p:pRg st="6" end="6"/>
                                            </p:txEl>
                                          </p:spTgt>
                                        </p:tgtEl>
                                        <p:attrNameLst>
                                          <p:attrName>style.visibility</p:attrName>
                                        </p:attrNameLst>
                                      </p:cBhvr>
                                      <p:to>
                                        <p:strVal val="visible"/>
                                      </p:to>
                                    </p:set>
                                    <p:anim calcmode="lin" valueType="num">
                                      <p:cBhvr additive="base">
                                        <p:cTn id="28" dur="500" fill="hold"/>
                                        <p:tgtEl>
                                          <p:spTgt spid="1048595">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048595">
                                            <p:txEl>
                                              <p:pRg st="6" end="6"/>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048595">
                                            <p:txEl>
                                              <p:pRg st="7" end="7"/>
                                            </p:txEl>
                                          </p:spTgt>
                                        </p:tgtEl>
                                        <p:attrNameLst>
                                          <p:attrName>style.visibility</p:attrName>
                                        </p:attrNameLst>
                                      </p:cBhvr>
                                      <p:to>
                                        <p:strVal val="visible"/>
                                      </p:to>
                                    </p:set>
                                    <p:anim calcmode="lin" valueType="num">
                                      <p:cBhvr additive="base">
                                        <p:cTn id="32" dur="500" fill="hold"/>
                                        <p:tgtEl>
                                          <p:spTgt spid="1048595">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48595">
                                            <p:txEl>
                                              <p:pRg st="7" end="7"/>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048595">
                                            <p:txEl>
                                              <p:pRg st="8" end="8"/>
                                            </p:txEl>
                                          </p:spTgt>
                                        </p:tgtEl>
                                        <p:attrNameLst>
                                          <p:attrName>style.visibility</p:attrName>
                                        </p:attrNameLst>
                                      </p:cBhvr>
                                      <p:to>
                                        <p:strVal val="visible"/>
                                      </p:to>
                                    </p:set>
                                    <p:anim calcmode="lin" valueType="num">
                                      <p:cBhvr additive="base">
                                        <p:cTn id="36" dur="500" fill="hold"/>
                                        <p:tgtEl>
                                          <p:spTgt spid="1048595">
                                            <p:txEl>
                                              <p:pRg st="8" end="8"/>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48595">
                                            <p:txEl>
                                              <p:pRg st="8" end="8"/>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048595">
                                            <p:txEl>
                                              <p:pRg st="9" end="9"/>
                                            </p:txEl>
                                          </p:spTgt>
                                        </p:tgtEl>
                                        <p:attrNameLst>
                                          <p:attrName>style.visibility</p:attrName>
                                        </p:attrNameLst>
                                      </p:cBhvr>
                                      <p:to>
                                        <p:strVal val="visible"/>
                                      </p:to>
                                    </p:set>
                                    <p:anim calcmode="lin" valueType="num">
                                      <p:cBhvr additive="base">
                                        <p:cTn id="40" dur="500" fill="hold"/>
                                        <p:tgtEl>
                                          <p:spTgt spid="1048595">
                                            <p:txEl>
                                              <p:pRg st="9" end="9"/>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048595">
                                            <p:txEl>
                                              <p:pRg st="9" end="9"/>
                                            </p:txEl>
                                          </p:spTgt>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048595">
                                            <p:txEl>
                                              <p:pRg st="10" end="10"/>
                                            </p:txEl>
                                          </p:spTgt>
                                        </p:tgtEl>
                                        <p:attrNameLst>
                                          <p:attrName>style.visibility</p:attrName>
                                        </p:attrNameLst>
                                      </p:cBhvr>
                                      <p:to>
                                        <p:strVal val="visible"/>
                                      </p:to>
                                    </p:set>
                                    <p:anim calcmode="lin" valueType="num">
                                      <p:cBhvr additive="base">
                                        <p:cTn id="44" dur="500" fill="hold"/>
                                        <p:tgtEl>
                                          <p:spTgt spid="1048595">
                                            <p:txEl>
                                              <p:pRg st="10" end="1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4859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381000" y="274638"/>
            <a:ext cx="8305800" cy="868362"/>
          </a:xfrm>
        </p:spPr>
        <p:style>
          <a:lnRef idx="1">
            <a:schemeClr val="accent6"/>
          </a:lnRef>
          <a:fillRef idx="2">
            <a:schemeClr val="accent6"/>
          </a:fillRef>
          <a:effectRef idx="1">
            <a:schemeClr val="accent6"/>
          </a:effectRef>
          <a:fontRef idx="minor">
            <a:schemeClr val="dk1"/>
          </a:fontRef>
        </p:style>
        <p:txBody>
          <a:bodyPr>
            <a:normAutofit/>
          </a:bodyPr>
          <a:lstStyle/>
          <a:p>
            <a:pPr algn="l"/>
            <a:r>
              <a:rPr lang="en-US" sz="2000" dirty="0">
                <a:latin typeface="Times New Roman" pitchFamily="18" charset="0"/>
                <a:cs typeface="Times New Roman" pitchFamily="18" charset="0"/>
              </a:rPr>
              <a:t>The Environmental Acts and Laws in India are analyzed according to the nature of the problems.</a:t>
            </a:r>
          </a:p>
        </p:txBody>
      </p:sp>
      <p:sp>
        <p:nvSpPr>
          <p:cNvPr id="1048597" name="Content Placeholder 2"/>
          <p:cNvSpPr>
            <a:spLocks noGrp="1"/>
          </p:cNvSpPr>
          <p:nvPr>
            <p:ph idx="1"/>
          </p:nvPr>
        </p:nvSpPr>
        <p:spPr>
          <a:xfrm>
            <a:off x="457200" y="1295400"/>
            <a:ext cx="8229600" cy="4830763"/>
          </a:xfrm>
        </p:spPr>
        <p:txBody>
          <a:bodyPr/>
          <a:lstStyle/>
          <a:p>
            <a:pPr algn="ctr">
              <a:buNone/>
            </a:pPr>
            <a:r>
              <a:rPr lang="en-US" dirty="0">
                <a:latin typeface="Times New Roman" pitchFamily="18" charset="0"/>
                <a:cs typeface="Times New Roman" pitchFamily="18" charset="0"/>
              </a:rPr>
              <a:t>Water Pollution Related:</a:t>
            </a:r>
          </a:p>
          <a:p>
            <a:pPr>
              <a:buFont typeface="Wingdings" pitchFamily="2" charset="2"/>
              <a:buChar char="v"/>
            </a:pPr>
            <a:r>
              <a:rPr lang="en-US" sz="2400" dirty="0">
                <a:latin typeface="Times New Roman" pitchFamily="18" charset="0"/>
                <a:cs typeface="Times New Roman" pitchFamily="18" charset="0"/>
              </a:rPr>
              <a:t>    </a:t>
            </a:r>
            <a:r>
              <a:rPr lang="en-US" sz="2400" dirty="0">
                <a:solidFill>
                  <a:schemeClr val="accent2">
                    <a:lumMod val="75000"/>
                  </a:schemeClr>
                </a:solidFill>
                <a:latin typeface="Times New Roman" pitchFamily="18" charset="0"/>
                <a:cs typeface="Times New Roman" pitchFamily="18" charset="0"/>
              </a:rPr>
              <a:t>This act was </a:t>
            </a:r>
            <a:r>
              <a:rPr lang="en-US" sz="2400" b="1" dirty="0">
                <a:solidFill>
                  <a:schemeClr val="accent2">
                    <a:lumMod val="75000"/>
                  </a:schemeClr>
                </a:solidFill>
                <a:latin typeface="Times New Roman" pitchFamily="18" charset="0"/>
                <a:cs typeface="Times New Roman" pitchFamily="18" charset="0"/>
              </a:rPr>
              <a:t>passed on year 1974 </a:t>
            </a:r>
            <a:r>
              <a:rPr lang="en-US" sz="2400" dirty="0">
                <a:solidFill>
                  <a:schemeClr val="accent2">
                    <a:lumMod val="75000"/>
                  </a:schemeClr>
                </a:solidFill>
                <a:latin typeface="Times New Roman" pitchFamily="18" charset="0"/>
                <a:cs typeface="Times New Roman" pitchFamily="18" charset="0"/>
              </a:rPr>
              <a:t>during </a:t>
            </a:r>
            <a:r>
              <a:rPr lang="en-US" sz="2400" b="1" dirty="0" err="1">
                <a:solidFill>
                  <a:schemeClr val="accent2">
                    <a:lumMod val="75000"/>
                  </a:schemeClr>
                </a:solidFill>
                <a:latin typeface="Times New Roman" pitchFamily="18" charset="0"/>
                <a:cs typeface="Times New Roman" pitchFamily="18" charset="0"/>
              </a:rPr>
              <a:t>Indira</a:t>
            </a:r>
            <a:r>
              <a:rPr lang="en-US" sz="2400" b="1" dirty="0">
                <a:solidFill>
                  <a:schemeClr val="accent2">
                    <a:lumMod val="75000"/>
                  </a:schemeClr>
                </a:solidFill>
                <a:latin typeface="Times New Roman" pitchFamily="18" charset="0"/>
                <a:cs typeface="Times New Roman" pitchFamily="18" charset="0"/>
              </a:rPr>
              <a:t> Gandhi tenure.</a:t>
            </a:r>
          </a:p>
          <a:p>
            <a:pPr>
              <a:buNone/>
            </a:pPr>
            <a:endParaRPr lang="en-US" sz="2400" dirty="0">
              <a:solidFill>
                <a:schemeClr val="accent2">
                  <a:lumMod val="75000"/>
                </a:schemeClr>
              </a:solidFill>
              <a:latin typeface="Times New Roman" pitchFamily="18" charset="0"/>
              <a:cs typeface="Times New Roman" pitchFamily="18" charset="0"/>
            </a:endParaRPr>
          </a:p>
          <a:p>
            <a:pPr>
              <a:buFont typeface="Wingdings" pitchFamily="2" charset="2"/>
              <a:buChar char="v"/>
            </a:pPr>
            <a:r>
              <a:rPr lang="en-US" sz="2400" dirty="0">
                <a:solidFill>
                  <a:schemeClr val="accent2">
                    <a:lumMod val="75000"/>
                  </a:schemeClr>
                </a:solidFill>
                <a:latin typeface="Times New Roman" pitchFamily="18" charset="0"/>
                <a:cs typeface="Times New Roman" pitchFamily="18" charset="0"/>
              </a:rPr>
              <a:t>   It doesn’t need to explain about water. Our India is facing the serious water faculty.</a:t>
            </a:r>
            <a:r>
              <a:rPr lang="en-US" sz="2800" dirty="0">
                <a:solidFill>
                  <a:schemeClr val="accent2">
                    <a:lumMod val="75000"/>
                  </a:schemeClr>
                </a:solidFill>
                <a:latin typeface="Times New Roman" pitchFamily="18" charset="0"/>
                <a:cs typeface="Times New Roman" pitchFamily="18" charset="0"/>
              </a:rPr>
              <a:t> </a:t>
            </a:r>
          </a:p>
          <a:p>
            <a:pPr>
              <a:buNone/>
            </a:pPr>
            <a:endParaRPr lang="en-US" dirty="0"/>
          </a:p>
        </p:txBody>
      </p:sp>
      <p:pic>
        <p:nvPicPr>
          <p:cNvPr id="2097152" name="Picture 3" descr="Water-pollution.jpg"/>
          <p:cNvPicPr>
            <a:picLocks noChangeAspect="1"/>
          </p:cNvPicPr>
          <p:nvPr/>
        </p:nvPicPr>
        <p:blipFill>
          <a:blip r:embed="rId2"/>
          <a:stretch>
            <a:fillRect/>
          </a:stretch>
        </p:blipFill>
        <p:spPr>
          <a:xfrm>
            <a:off x="3510069" y="3581400"/>
            <a:ext cx="5633931" cy="3276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596"/>
                                        </p:tgtEl>
                                        <p:attrNameLst>
                                          <p:attrName>style.visibility</p:attrName>
                                        </p:attrNameLst>
                                      </p:cBhvr>
                                      <p:to>
                                        <p:strVal val="visible"/>
                                      </p:to>
                                    </p:set>
                                    <p:animEffect transition="in" filter="wipe(down)">
                                      <p:cBhvr>
                                        <p:cTn id="7" dur="500"/>
                                        <p:tgtEl>
                                          <p:spTgt spid="104859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48597">
                                            <p:txEl>
                                              <p:pRg st="0" end="0"/>
                                            </p:txEl>
                                          </p:spTgt>
                                        </p:tgtEl>
                                        <p:attrNameLst>
                                          <p:attrName>style.visibility</p:attrName>
                                        </p:attrNameLst>
                                      </p:cBhvr>
                                      <p:to>
                                        <p:strVal val="visible"/>
                                      </p:to>
                                    </p:set>
                                    <p:animEffect transition="in" filter="diamond(in)">
                                      <p:cBhvr>
                                        <p:cTn id="12" dur="2000"/>
                                        <p:tgtEl>
                                          <p:spTgt spid="10485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48597">
                                            <p:txEl>
                                              <p:pRg st="1" end="1"/>
                                            </p:txEl>
                                          </p:spTgt>
                                        </p:tgtEl>
                                        <p:attrNameLst>
                                          <p:attrName>style.visibility</p:attrName>
                                        </p:attrNameLst>
                                      </p:cBhvr>
                                      <p:to>
                                        <p:strVal val="visible"/>
                                      </p:to>
                                    </p:set>
                                    <p:anim calcmode="lin" valueType="num">
                                      <p:cBhvr additive="base">
                                        <p:cTn id="17" dur="500" fill="hold"/>
                                        <p:tgtEl>
                                          <p:spTgt spid="104859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48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048597">
                                            <p:txEl>
                                              <p:pRg st="3" end="3"/>
                                            </p:txEl>
                                          </p:spTgt>
                                        </p:tgtEl>
                                        <p:attrNameLst>
                                          <p:attrName>style.visibility</p:attrName>
                                        </p:attrNameLst>
                                      </p:cBhvr>
                                      <p:to>
                                        <p:strVal val="visible"/>
                                      </p:to>
                                    </p:set>
                                    <p:anim calcmode="lin" valueType="num">
                                      <p:cBhvr additive="base">
                                        <p:cTn id="23" dur="500" fill="hold"/>
                                        <p:tgtEl>
                                          <p:spTgt spid="104859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485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097152"/>
                                        </p:tgtEl>
                                        <p:attrNameLst>
                                          <p:attrName>style.visibility</p:attrName>
                                        </p:attrNameLst>
                                      </p:cBhvr>
                                      <p:to>
                                        <p:strVal val="visible"/>
                                      </p:to>
                                    </p:set>
                                    <p:anim calcmode="lin" valueType="num">
                                      <p:cBhvr additive="base">
                                        <p:cTn id="29" dur="500" fill="hold"/>
                                        <p:tgtEl>
                                          <p:spTgt spid="2097152"/>
                                        </p:tgtEl>
                                        <p:attrNameLst>
                                          <p:attrName>ppt_x</p:attrName>
                                        </p:attrNameLst>
                                      </p:cBhvr>
                                      <p:tavLst>
                                        <p:tav tm="0">
                                          <p:val>
                                            <p:strVal val="0-#ppt_w/2"/>
                                          </p:val>
                                        </p:tav>
                                        <p:tav tm="100000">
                                          <p:val>
                                            <p:strVal val="#ppt_x"/>
                                          </p:val>
                                        </p:tav>
                                      </p:tavLst>
                                    </p:anim>
                                    <p:anim calcmode="lin" valueType="num">
                                      <p:cBhvr additive="base">
                                        <p:cTn id="30" dur="500" fill="hold"/>
                                        <p:tgtEl>
                                          <p:spTgt spid="2097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a:xfrm>
            <a:off x="457200" y="274638"/>
            <a:ext cx="8229600" cy="715962"/>
          </a:xfrm>
        </p:spPr>
        <p:style>
          <a:lnRef idx="1">
            <a:schemeClr val="dk1"/>
          </a:lnRef>
          <a:fillRef idx="3">
            <a:schemeClr val="dk1"/>
          </a:fillRef>
          <a:effectRef idx="2">
            <a:schemeClr val="dk1"/>
          </a:effectRef>
          <a:fontRef idx="minor">
            <a:schemeClr val="lt1"/>
          </a:fontRef>
        </p:style>
        <p:txBody>
          <a:bodyPr>
            <a:normAutofit fontScale="90000"/>
          </a:bodyPr>
          <a:lstStyle/>
          <a:p>
            <a:r>
              <a:rPr lang="en-US" dirty="0">
                <a:latin typeface="Times New Roman" pitchFamily="18" charset="0"/>
                <a:cs typeface="Times New Roman" pitchFamily="18" charset="0"/>
              </a:rPr>
              <a:t>Acts Related to Water Pollution </a:t>
            </a:r>
          </a:p>
        </p:txBody>
      </p:sp>
      <p:sp>
        <p:nvSpPr>
          <p:cNvPr id="1048599" name="Content Placeholder 2"/>
          <p:cNvSpPr>
            <a:spLocks noGrp="1"/>
          </p:cNvSpPr>
          <p:nvPr>
            <p:ph idx="1"/>
          </p:nvPr>
        </p:nvSpPr>
        <p:spPr>
          <a:xfrm>
            <a:off x="457200" y="990600"/>
            <a:ext cx="8229600" cy="5135563"/>
          </a:xfrm>
        </p:spPr>
        <p:txBody>
          <a:bodyPr>
            <a:normAutofit fontScale="55500" lnSpcReduction="20000"/>
          </a:bodyPr>
          <a:lstStyle/>
          <a:p>
            <a:pPr>
              <a:buFont typeface="Wingdings" pitchFamily="2" charset="2"/>
              <a:buChar char="v"/>
            </a:pPr>
            <a:endParaRPr lang="en-US" sz="2000" dirty="0">
              <a:latin typeface="Times New Roman" pitchFamily="18" charset="0"/>
              <a:cs typeface="Times New Roman" pitchFamily="18" charset="0"/>
            </a:endParaRPr>
          </a:p>
          <a:p>
            <a:pPr>
              <a:buFont typeface="Wingdings" pitchFamily="2" charset="2"/>
              <a:buChar char="v"/>
            </a:pPr>
            <a:r>
              <a:rPr lang="en-US" sz="2900" dirty="0">
                <a:solidFill>
                  <a:schemeClr val="accent2">
                    <a:lumMod val="50000"/>
                  </a:schemeClr>
                </a:solidFill>
                <a:latin typeface="Times New Roman" pitchFamily="18" charset="0"/>
                <a:cs typeface="Times New Roman" pitchFamily="18" charset="0"/>
              </a:rPr>
              <a:t>   </a:t>
            </a:r>
            <a:r>
              <a:rPr lang="en-US" sz="3800" dirty="0">
                <a:solidFill>
                  <a:schemeClr val="accent2">
                    <a:lumMod val="50000"/>
                  </a:schemeClr>
                </a:solidFill>
                <a:latin typeface="Times New Roman" pitchFamily="18" charset="0"/>
                <a:cs typeface="Times New Roman" pitchFamily="18" charset="0"/>
              </a:rPr>
              <a:t>The </a:t>
            </a:r>
            <a:r>
              <a:rPr lang="en-US" sz="3800" b="1" dirty="0">
                <a:solidFill>
                  <a:schemeClr val="accent2">
                    <a:lumMod val="50000"/>
                  </a:schemeClr>
                </a:solidFill>
                <a:latin typeface="Times New Roman" pitchFamily="18" charset="0"/>
                <a:cs typeface="Times New Roman" pitchFamily="18" charset="0"/>
              </a:rPr>
              <a:t>Water  (Prevention and Control of pollution)Act, 1974</a:t>
            </a:r>
            <a:r>
              <a:rPr lang="en-US" sz="3800" dirty="0">
                <a:solidFill>
                  <a:schemeClr val="accent2">
                    <a:lumMod val="50000"/>
                  </a:schemeClr>
                </a:solidFill>
                <a:latin typeface="Times New Roman" pitchFamily="18" charset="0"/>
                <a:cs typeface="Times New Roman" pitchFamily="18" charset="0"/>
              </a:rPr>
              <a:t>, as </a:t>
            </a:r>
            <a:r>
              <a:rPr lang="en-US" sz="3800" b="1" dirty="0">
                <a:solidFill>
                  <a:schemeClr val="accent2">
                    <a:lumMod val="50000"/>
                  </a:schemeClr>
                </a:solidFill>
                <a:latin typeface="Times New Roman" pitchFamily="18" charset="0"/>
                <a:cs typeface="Times New Roman" pitchFamily="18" charset="0"/>
              </a:rPr>
              <a:t>amended up to 1988.</a:t>
            </a:r>
          </a:p>
          <a:p>
            <a:pPr>
              <a:buNone/>
            </a:pPr>
            <a:endParaRPr lang="en-US" sz="3800" dirty="0">
              <a:solidFill>
                <a:schemeClr val="accent2">
                  <a:lumMod val="50000"/>
                </a:schemeClr>
              </a:solidFill>
              <a:latin typeface="Times New Roman" pitchFamily="18" charset="0"/>
              <a:cs typeface="Times New Roman" pitchFamily="18" charset="0"/>
            </a:endParaRPr>
          </a:p>
          <a:p>
            <a:pPr>
              <a:buFont typeface="Wingdings" pitchFamily="2" charset="2"/>
              <a:buChar char="v"/>
            </a:pPr>
            <a:r>
              <a:rPr lang="en-US" sz="3800" dirty="0">
                <a:solidFill>
                  <a:schemeClr val="accent2">
                    <a:lumMod val="50000"/>
                  </a:schemeClr>
                </a:solidFill>
                <a:latin typeface="Times New Roman" pitchFamily="18" charset="0"/>
                <a:cs typeface="Times New Roman" pitchFamily="18" charset="0"/>
              </a:rPr>
              <a:t>The </a:t>
            </a:r>
            <a:r>
              <a:rPr lang="en-US" sz="3800" b="1" dirty="0">
                <a:solidFill>
                  <a:schemeClr val="accent2">
                    <a:lumMod val="50000"/>
                  </a:schemeClr>
                </a:solidFill>
                <a:latin typeface="Times New Roman" pitchFamily="18" charset="0"/>
                <a:cs typeface="Times New Roman" pitchFamily="18" charset="0"/>
              </a:rPr>
              <a:t>Water (Prevention and Control ) of pollution Rules, 1975</a:t>
            </a:r>
          </a:p>
          <a:p>
            <a:pPr>
              <a:buNone/>
            </a:pPr>
            <a:endParaRPr lang="en-US" sz="3800" dirty="0">
              <a:solidFill>
                <a:schemeClr val="accent2">
                  <a:lumMod val="50000"/>
                </a:schemeClr>
              </a:solidFill>
              <a:latin typeface="Times New Roman" pitchFamily="18" charset="0"/>
              <a:cs typeface="Times New Roman" pitchFamily="18" charset="0"/>
            </a:endParaRPr>
          </a:p>
          <a:p>
            <a:pPr>
              <a:buFont typeface="Wingdings" pitchFamily="2" charset="2"/>
              <a:buChar char="v"/>
            </a:pPr>
            <a:r>
              <a:rPr lang="en-US" sz="3800" dirty="0">
                <a:solidFill>
                  <a:schemeClr val="accent2">
                    <a:lumMod val="50000"/>
                  </a:schemeClr>
                </a:solidFill>
                <a:latin typeface="Times New Roman" pitchFamily="18" charset="0"/>
                <a:cs typeface="Times New Roman" pitchFamily="18" charset="0"/>
              </a:rPr>
              <a:t>     The </a:t>
            </a:r>
            <a:r>
              <a:rPr lang="en-US" sz="3800" b="1" dirty="0">
                <a:solidFill>
                  <a:schemeClr val="accent2">
                    <a:lumMod val="50000"/>
                  </a:schemeClr>
                </a:solidFill>
                <a:latin typeface="Times New Roman" pitchFamily="18" charset="0"/>
                <a:cs typeface="Times New Roman" pitchFamily="18" charset="0"/>
              </a:rPr>
              <a:t>Water (Prevention and  Control of Pollution) (Procedure for  Trans action of Business) Rules ,1975.</a:t>
            </a:r>
          </a:p>
          <a:p>
            <a:pPr>
              <a:buNone/>
            </a:pPr>
            <a:endParaRPr lang="en-US" sz="3800" dirty="0">
              <a:solidFill>
                <a:schemeClr val="accent2">
                  <a:lumMod val="50000"/>
                </a:schemeClr>
              </a:solidFill>
              <a:latin typeface="Times New Roman" pitchFamily="18" charset="0"/>
              <a:cs typeface="Times New Roman" pitchFamily="18" charset="0"/>
            </a:endParaRPr>
          </a:p>
          <a:p>
            <a:pPr>
              <a:buFont typeface="Wingdings" pitchFamily="2" charset="2"/>
              <a:buChar char="v"/>
            </a:pPr>
            <a:r>
              <a:rPr lang="en-US" sz="3800" dirty="0">
                <a:solidFill>
                  <a:schemeClr val="accent2">
                    <a:lumMod val="50000"/>
                  </a:schemeClr>
                </a:solidFill>
                <a:latin typeface="Times New Roman" pitchFamily="18" charset="0"/>
                <a:cs typeface="Times New Roman" pitchFamily="18" charset="0"/>
              </a:rPr>
              <a:t>     The </a:t>
            </a:r>
            <a:r>
              <a:rPr lang="en-US" sz="3800" b="1" dirty="0">
                <a:solidFill>
                  <a:schemeClr val="accent2">
                    <a:lumMod val="50000"/>
                  </a:schemeClr>
                </a:solidFill>
                <a:latin typeface="Times New Roman" pitchFamily="18" charset="0"/>
                <a:cs typeface="Times New Roman" pitchFamily="18" charset="0"/>
              </a:rPr>
              <a:t>Water (Prevention and Control of pollution) </a:t>
            </a:r>
            <a:r>
              <a:rPr lang="en-US" sz="3800" b="1" dirty="0" err="1">
                <a:solidFill>
                  <a:schemeClr val="accent2">
                    <a:lumMod val="50000"/>
                  </a:schemeClr>
                </a:solidFill>
                <a:latin typeface="Times New Roman" pitchFamily="18" charset="0"/>
                <a:cs typeface="Times New Roman" pitchFamily="18" charset="0"/>
              </a:rPr>
              <a:t>Cess</a:t>
            </a:r>
            <a:r>
              <a:rPr lang="en-US" sz="3800" b="1" dirty="0">
                <a:solidFill>
                  <a:schemeClr val="accent2">
                    <a:lumMod val="50000"/>
                  </a:schemeClr>
                </a:solidFill>
                <a:latin typeface="Times New Roman" pitchFamily="18" charset="0"/>
                <a:cs typeface="Times New Roman" pitchFamily="18" charset="0"/>
              </a:rPr>
              <a:t> Act, 1977</a:t>
            </a:r>
            <a:r>
              <a:rPr lang="en-US" sz="3800" dirty="0">
                <a:solidFill>
                  <a:schemeClr val="accent2">
                    <a:lumMod val="50000"/>
                  </a:schemeClr>
                </a:solidFill>
                <a:latin typeface="Times New Roman" pitchFamily="18" charset="0"/>
                <a:cs typeface="Times New Roman" pitchFamily="18" charset="0"/>
              </a:rPr>
              <a:t>, as amended by </a:t>
            </a:r>
            <a:r>
              <a:rPr lang="en-US" sz="3800" b="1" dirty="0">
                <a:solidFill>
                  <a:schemeClr val="accent2">
                    <a:lumMod val="50000"/>
                  </a:schemeClr>
                </a:solidFill>
                <a:latin typeface="Times New Roman" pitchFamily="18" charset="0"/>
                <a:cs typeface="Times New Roman" pitchFamily="18" charset="0"/>
              </a:rPr>
              <a:t>Amendment Act, 1991.</a:t>
            </a:r>
          </a:p>
          <a:p>
            <a:pPr>
              <a:buNone/>
            </a:pPr>
            <a:endParaRPr lang="en-US" sz="3800" dirty="0">
              <a:solidFill>
                <a:schemeClr val="accent2">
                  <a:lumMod val="50000"/>
                </a:schemeClr>
              </a:solidFill>
              <a:latin typeface="Times New Roman" pitchFamily="18" charset="0"/>
              <a:cs typeface="Times New Roman" pitchFamily="18" charset="0"/>
            </a:endParaRPr>
          </a:p>
          <a:p>
            <a:pPr>
              <a:buFont typeface="Wingdings" pitchFamily="2" charset="2"/>
              <a:buChar char="v"/>
            </a:pPr>
            <a:r>
              <a:rPr lang="en-US" sz="3800" dirty="0">
                <a:solidFill>
                  <a:schemeClr val="accent2">
                    <a:lumMod val="50000"/>
                  </a:schemeClr>
                </a:solidFill>
                <a:latin typeface="Times New Roman" pitchFamily="18" charset="0"/>
                <a:cs typeface="Times New Roman" pitchFamily="18" charset="0"/>
              </a:rPr>
              <a:t>The </a:t>
            </a:r>
            <a:r>
              <a:rPr lang="en-US" sz="3800" b="1" dirty="0">
                <a:solidFill>
                  <a:schemeClr val="accent2">
                    <a:lumMod val="50000"/>
                  </a:schemeClr>
                </a:solidFill>
                <a:latin typeface="Times New Roman" pitchFamily="18" charset="0"/>
                <a:cs typeface="Times New Roman" pitchFamily="18" charset="0"/>
              </a:rPr>
              <a:t>Water (Prevention and Control of pollution)  </a:t>
            </a:r>
            <a:r>
              <a:rPr lang="en-US" sz="3800" b="1" dirty="0" err="1">
                <a:solidFill>
                  <a:schemeClr val="accent2">
                    <a:lumMod val="50000"/>
                  </a:schemeClr>
                </a:solidFill>
                <a:latin typeface="Times New Roman" pitchFamily="18" charset="0"/>
                <a:cs typeface="Times New Roman" pitchFamily="18" charset="0"/>
              </a:rPr>
              <a:t>Cess</a:t>
            </a:r>
            <a:r>
              <a:rPr lang="en-US" sz="3800" b="1" dirty="0">
                <a:solidFill>
                  <a:schemeClr val="accent2">
                    <a:lumMod val="50000"/>
                  </a:schemeClr>
                </a:solidFill>
                <a:latin typeface="Times New Roman" pitchFamily="18" charset="0"/>
                <a:cs typeface="Times New Roman" pitchFamily="18" charset="0"/>
              </a:rPr>
              <a:t> Rules , 1978.</a:t>
            </a:r>
          </a:p>
          <a:p>
            <a:pPr>
              <a:buNone/>
            </a:pPr>
            <a:endParaRPr lang="en-US" sz="3800" dirty="0">
              <a:solidFill>
                <a:schemeClr val="accent2">
                  <a:lumMod val="50000"/>
                </a:schemeClr>
              </a:solidFill>
              <a:latin typeface="Times New Roman" pitchFamily="18" charset="0"/>
              <a:cs typeface="Times New Roman" pitchFamily="18" charset="0"/>
            </a:endParaRPr>
          </a:p>
          <a:p>
            <a:pPr>
              <a:buFont typeface="Wingdings" pitchFamily="2" charset="2"/>
              <a:buChar char="v"/>
            </a:pPr>
            <a:r>
              <a:rPr lang="en-US" sz="3800" dirty="0">
                <a:solidFill>
                  <a:schemeClr val="accent2">
                    <a:lumMod val="50000"/>
                  </a:schemeClr>
                </a:solidFill>
                <a:latin typeface="Times New Roman" pitchFamily="18" charset="0"/>
                <a:cs typeface="Times New Roman" pitchFamily="18" charset="0"/>
              </a:rPr>
              <a:t>     The </a:t>
            </a:r>
            <a:r>
              <a:rPr lang="en-US" sz="3800" b="1" dirty="0">
                <a:solidFill>
                  <a:schemeClr val="accent2">
                    <a:lumMod val="50000"/>
                  </a:schemeClr>
                </a:solidFill>
                <a:latin typeface="Times New Roman" pitchFamily="18" charset="0"/>
                <a:cs typeface="Times New Roman" pitchFamily="18" charset="0"/>
              </a:rPr>
              <a:t>Water (Prevention and Control of pollution) Act, 1974</a:t>
            </a:r>
            <a:r>
              <a:rPr lang="en-US" sz="3800" dirty="0">
                <a:solidFill>
                  <a:schemeClr val="accent2">
                    <a:lumMod val="50000"/>
                  </a:schemeClr>
                </a:solidFill>
                <a:latin typeface="Times New Roman" pitchFamily="18" charset="0"/>
                <a:cs typeface="Times New Roman" pitchFamily="18" charset="0"/>
              </a:rPr>
              <a:t>, as </a:t>
            </a:r>
            <a:r>
              <a:rPr lang="en-US" sz="3800" b="1" dirty="0">
                <a:solidFill>
                  <a:schemeClr val="accent2">
                    <a:lumMod val="50000"/>
                  </a:schemeClr>
                </a:solidFill>
                <a:latin typeface="Times New Roman" pitchFamily="18" charset="0"/>
                <a:cs typeface="Times New Roman" pitchFamily="18" charset="0"/>
              </a:rPr>
              <a:t>amended up to 1988.</a:t>
            </a:r>
          </a:p>
          <a:p>
            <a:pPr>
              <a:buNone/>
            </a:pPr>
            <a:endParaRPr lang="en-US" sz="29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599">
                                            <p:txEl>
                                              <p:pRg st="1" end="1"/>
                                            </p:txEl>
                                          </p:spTgt>
                                        </p:tgtEl>
                                        <p:attrNameLst>
                                          <p:attrName>style.visibility</p:attrName>
                                        </p:attrNameLst>
                                      </p:cBhvr>
                                      <p:to>
                                        <p:strVal val="visible"/>
                                      </p:to>
                                    </p:set>
                                    <p:animEffect transition="in" filter="wipe(down)">
                                      <p:cBhvr>
                                        <p:cTn id="7" dur="500"/>
                                        <p:tgtEl>
                                          <p:spTgt spid="10485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8599">
                                            <p:txEl>
                                              <p:pRg st="3" end="3"/>
                                            </p:txEl>
                                          </p:spTgt>
                                        </p:tgtEl>
                                        <p:attrNameLst>
                                          <p:attrName>style.visibility</p:attrName>
                                        </p:attrNameLst>
                                      </p:cBhvr>
                                      <p:to>
                                        <p:strVal val="visible"/>
                                      </p:to>
                                    </p:set>
                                    <p:animEffect transition="in" filter="wipe(down)">
                                      <p:cBhvr>
                                        <p:cTn id="12" dur="500"/>
                                        <p:tgtEl>
                                          <p:spTgt spid="10485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8599">
                                            <p:txEl>
                                              <p:pRg st="5" end="5"/>
                                            </p:txEl>
                                          </p:spTgt>
                                        </p:tgtEl>
                                        <p:attrNameLst>
                                          <p:attrName>style.visibility</p:attrName>
                                        </p:attrNameLst>
                                      </p:cBhvr>
                                      <p:to>
                                        <p:strVal val="visible"/>
                                      </p:to>
                                    </p:set>
                                    <p:animEffect transition="in" filter="wipe(down)">
                                      <p:cBhvr>
                                        <p:cTn id="17" dur="500"/>
                                        <p:tgtEl>
                                          <p:spTgt spid="104859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48599">
                                            <p:txEl>
                                              <p:pRg st="7" end="7"/>
                                            </p:txEl>
                                          </p:spTgt>
                                        </p:tgtEl>
                                        <p:attrNameLst>
                                          <p:attrName>style.visibility</p:attrName>
                                        </p:attrNameLst>
                                      </p:cBhvr>
                                      <p:to>
                                        <p:strVal val="visible"/>
                                      </p:to>
                                    </p:set>
                                    <p:animEffect transition="in" filter="wipe(down)">
                                      <p:cBhvr>
                                        <p:cTn id="22" dur="500"/>
                                        <p:tgtEl>
                                          <p:spTgt spid="104859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48599">
                                            <p:txEl>
                                              <p:pRg st="9" end="9"/>
                                            </p:txEl>
                                          </p:spTgt>
                                        </p:tgtEl>
                                        <p:attrNameLst>
                                          <p:attrName>style.visibility</p:attrName>
                                        </p:attrNameLst>
                                      </p:cBhvr>
                                      <p:to>
                                        <p:strVal val="visible"/>
                                      </p:to>
                                    </p:set>
                                    <p:animEffect transition="in" filter="wipe(down)">
                                      <p:cBhvr>
                                        <p:cTn id="27" dur="500"/>
                                        <p:tgtEl>
                                          <p:spTgt spid="1048599">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8599">
                                            <p:txEl>
                                              <p:pRg st="11" end="11"/>
                                            </p:txEl>
                                          </p:spTgt>
                                        </p:tgtEl>
                                        <p:attrNameLst>
                                          <p:attrName>style.visibility</p:attrName>
                                        </p:attrNameLst>
                                      </p:cBhvr>
                                      <p:to>
                                        <p:strVal val="visible"/>
                                      </p:to>
                                    </p:set>
                                    <p:animEffect transition="in" filter="wipe(down)">
                                      <p:cBhvr>
                                        <p:cTn id="32" dur="500"/>
                                        <p:tgtEl>
                                          <p:spTgt spid="10485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Content Placeholder 2"/>
          <p:cNvSpPr>
            <a:spLocks noGrp="1"/>
          </p:cNvSpPr>
          <p:nvPr>
            <p:ph idx="1"/>
          </p:nvPr>
        </p:nvSpPr>
        <p:spPr>
          <a:xfrm>
            <a:off x="457200" y="1371600"/>
            <a:ext cx="8229600" cy="5486400"/>
          </a:xfrm>
        </p:spPr>
        <p:txBody>
          <a:bodyPr>
            <a:normAutofit/>
          </a:bodyPr>
          <a:lstStyle/>
          <a:p>
            <a:pPr>
              <a:buNone/>
            </a:pPr>
            <a:endParaRPr lang="en-US" sz="2400" dirty="0">
              <a:latin typeface="Times New Roman" pitchFamily="18" charset="0"/>
              <a:cs typeface="Times New Roman" pitchFamily="18" charset="0"/>
            </a:endParaRPr>
          </a:p>
          <a:p>
            <a:pPr>
              <a:buFont typeface="Wingdings" pitchFamily="2" charset="2"/>
              <a:buChar char="v"/>
            </a:pPr>
            <a:endParaRPr lang="en-US" sz="2400" b="1" dirty="0">
              <a:solidFill>
                <a:srgbClr val="C00000"/>
              </a:solidFill>
              <a:latin typeface="Times New Roman" pitchFamily="18" charset="0"/>
              <a:cs typeface="Times New Roman" pitchFamily="18" charset="0"/>
            </a:endParaRPr>
          </a:p>
          <a:p>
            <a:pPr>
              <a:buFont typeface="Wingdings" pitchFamily="2" charset="2"/>
              <a:buChar char="v"/>
            </a:pPr>
            <a:endParaRPr lang="en-US" sz="2400" b="1" dirty="0">
              <a:solidFill>
                <a:srgbClr val="C00000"/>
              </a:solidFill>
              <a:latin typeface="Times New Roman" pitchFamily="18" charset="0"/>
              <a:cs typeface="Times New Roman" pitchFamily="18" charset="0"/>
            </a:endParaRPr>
          </a:p>
          <a:p>
            <a:pPr>
              <a:buFont typeface="Wingdings" pitchFamily="2" charset="2"/>
              <a:buChar char="v"/>
            </a:pPr>
            <a:endParaRPr lang="en-US" sz="2400" b="1" dirty="0">
              <a:solidFill>
                <a:srgbClr val="C00000"/>
              </a:solidFill>
              <a:latin typeface="Times New Roman" pitchFamily="18" charset="0"/>
              <a:cs typeface="Times New Roman" pitchFamily="18" charset="0"/>
            </a:endParaRPr>
          </a:p>
          <a:p>
            <a:pPr>
              <a:buFont typeface="Wingdings" pitchFamily="2" charset="2"/>
              <a:buChar char="v"/>
            </a:pPr>
            <a:endParaRPr lang="en-US" sz="2400" b="1" dirty="0">
              <a:solidFill>
                <a:srgbClr val="C00000"/>
              </a:solidFill>
              <a:latin typeface="Times New Roman" pitchFamily="18" charset="0"/>
              <a:cs typeface="Times New Roman" pitchFamily="18" charset="0"/>
            </a:endParaRPr>
          </a:p>
          <a:p>
            <a:pPr>
              <a:buFont typeface="Wingdings" pitchFamily="2" charset="2"/>
              <a:buChar char="v"/>
            </a:pPr>
            <a:r>
              <a:rPr lang="en-US" sz="2000" b="1" dirty="0">
                <a:solidFill>
                  <a:srgbClr val="C00000"/>
                </a:solidFill>
                <a:latin typeface="Times New Roman" pitchFamily="18" charset="0"/>
                <a:cs typeface="Times New Roman" pitchFamily="18" charset="0"/>
              </a:rPr>
              <a:t>This Act may be called the Air (Prevention and Control of Pollution) Act, 1981. </a:t>
            </a:r>
          </a:p>
          <a:p>
            <a:pPr>
              <a:buFont typeface="Wingdings" pitchFamily="2" charset="2"/>
              <a:buChar char="v"/>
            </a:pPr>
            <a:endParaRPr lang="en-US" sz="2000" b="1" dirty="0">
              <a:solidFill>
                <a:srgbClr val="C00000"/>
              </a:solidFill>
              <a:latin typeface="Times New Roman" pitchFamily="18" charset="0"/>
              <a:cs typeface="Times New Roman" pitchFamily="18" charset="0"/>
            </a:endParaRPr>
          </a:p>
          <a:p>
            <a:pPr>
              <a:buFont typeface="Wingdings" pitchFamily="2" charset="2"/>
              <a:buChar char="v"/>
            </a:pPr>
            <a:r>
              <a:rPr lang="en-US" sz="2000" b="1" dirty="0">
                <a:solidFill>
                  <a:srgbClr val="C00000"/>
                </a:solidFill>
                <a:latin typeface="Times New Roman" pitchFamily="18" charset="0"/>
                <a:cs typeface="Times New Roman" pitchFamily="18" charset="0"/>
              </a:rPr>
              <a:t>It extends to the whole of India.</a:t>
            </a:r>
          </a:p>
          <a:p>
            <a:pPr>
              <a:buNone/>
            </a:pPr>
            <a:endParaRPr lang="en-US" sz="2400" b="1" dirty="0">
              <a:solidFill>
                <a:srgbClr val="C00000"/>
              </a:solidFill>
              <a:latin typeface="Times New Roman" pitchFamily="18" charset="0"/>
              <a:cs typeface="Times New Roman" pitchFamily="18" charset="0"/>
            </a:endParaRPr>
          </a:p>
          <a:p>
            <a:pPr>
              <a:buFont typeface="Wingdings" pitchFamily="2" charset="2"/>
              <a:buChar char="v"/>
            </a:pPr>
            <a:r>
              <a:rPr lang="en-US" sz="2400" b="1" dirty="0">
                <a:solidFill>
                  <a:srgbClr val="C00000"/>
                </a:solidFill>
                <a:latin typeface="Times New Roman" pitchFamily="18" charset="0"/>
                <a:cs typeface="Times New Roman" pitchFamily="18" charset="0"/>
              </a:rPr>
              <a:t>An </a:t>
            </a:r>
            <a:r>
              <a:rPr lang="en-US" sz="2000" b="1" dirty="0">
                <a:solidFill>
                  <a:srgbClr val="C00000"/>
                </a:solidFill>
                <a:latin typeface="Times New Roman" pitchFamily="18" charset="0"/>
                <a:cs typeface="Times New Roman" pitchFamily="18" charset="0"/>
              </a:rPr>
              <a:t>Act to provide for the prevention, control and abatement of air pollution.</a:t>
            </a:r>
            <a:endParaRPr lang="en-US" sz="2400" b="1" dirty="0">
              <a:solidFill>
                <a:srgbClr val="C00000"/>
              </a:solidFill>
              <a:latin typeface="Times New Roman" pitchFamily="18" charset="0"/>
              <a:cs typeface="Times New Roman" pitchFamily="18" charset="0"/>
            </a:endParaRPr>
          </a:p>
        </p:txBody>
      </p:sp>
      <p:pic>
        <p:nvPicPr>
          <p:cNvPr id="2097153" name="Picture 3" descr="Air_pollution_by_industrial_chimneys.jpg"/>
          <p:cNvPicPr>
            <a:picLocks noChangeAspect="1"/>
          </p:cNvPicPr>
          <p:nvPr/>
        </p:nvPicPr>
        <p:blipFill>
          <a:blip r:embed="rId2"/>
          <a:stretch>
            <a:fillRect/>
          </a:stretch>
        </p:blipFill>
        <p:spPr>
          <a:xfrm>
            <a:off x="3581400" y="838200"/>
            <a:ext cx="5173717" cy="2655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48601" name="Title 1"/>
          <p:cNvSpPr>
            <a:spLocks noGrp="1"/>
          </p:cNvSpPr>
          <p:nvPr>
            <p:ph type="title"/>
          </p:nvPr>
        </p:nvSpPr>
        <p:spPr>
          <a:xfrm>
            <a:off x="457200" y="0"/>
            <a:ext cx="8229600" cy="7921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a:solidFill>
                  <a:srgbClr val="002060"/>
                </a:solidFill>
                <a:latin typeface="Times New Roman" pitchFamily="18" charset="0"/>
                <a:cs typeface="Times New Roman" pitchFamily="18" charset="0"/>
              </a:rPr>
              <a:t>Air Pollution Related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ipe(down)">
                                      <p:cBhvr>
                                        <p:cTn id="7" dur="500"/>
                                        <p:tgtEl>
                                          <p:spTgt spid="10486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97153"/>
                                        </p:tgtEl>
                                        <p:attrNameLst>
                                          <p:attrName>style.visibility</p:attrName>
                                        </p:attrNameLst>
                                      </p:cBhvr>
                                      <p:to>
                                        <p:strVal val="visible"/>
                                      </p:to>
                                    </p:set>
                                    <p:anim calcmode="lin" valueType="num">
                                      <p:cBhvr additive="base">
                                        <p:cTn id="12" dur="500" fill="hold"/>
                                        <p:tgtEl>
                                          <p:spTgt spid="2097153"/>
                                        </p:tgtEl>
                                        <p:attrNameLst>
                                          <p:attrName>ppt_x</p:attrName>
                                        </p:attrNameLst>
                                      </p:cBhvr>
                                      <p:tavLst>
                                        <p:tav tm="0">
                                          <p:val>
                                            <p:strVal val="#ppt_x"/>
                                          </p:val>
                                        </p:tav>
                                        <p:tav tm="100000">
                                          <p:val>
                                            <p:strVal val="#ppt_x"/>
                                          </p:val>
                                        </p:tav>
                                      </p:tavLst>
                                    </p:anim>
                                    <p:anim calcmode="lin" valueType="num">
                                      <p:cBhvr additive="base">
                                        <p:cTn id="13" dur="500" fill="hold"/>
                                        <p:tgtEl>
                                          <p:spTgt spid="209715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48600">
                                            <p:txEl>
                                              <p:pRg st="5" end="5"/>
                                            </p:txEl>
                                          </p:spTgt>
                                        </p:tgtEl>
                                        <p:attrNameLst>
                                          <p:attrName>style.visibility</p:attrName>
                                        </p:attrNameLst>
                                      </p:cBhvr>
                                      <p:to>
                                        <p:strVal val="visible"/>
                                      </p:to>
                                    </p:set>
                                    <p:anim calcmode="lin" valueType="num">
                                      <p:cBhvr additive="base">
                                        <p:cTn id="18" dur="500" fill="hold"/>
                                        <p:tgtEl>
                                          <p:spTgt spid="1048600">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4860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048600">
                                            <p:txEl>
                                              <p:pRg st="7" end="7"/>
                                            </p:txEl>
                                          </p:spTgt>
                                        </p:tgtEl>
                                        <p:attrNameLst>
                                          <p:attrName>style.visibility</p:attrName>
                                        </p:attrNameLst>
                                      </p:cBhvr>
                                      <p:to>
                                        <p:strVal val="visible"/>
                                      </p:to>
                                    </p:set>
                                    <p:anim calcmode="lin" valueType="num">
                                      <p:cBhvr additive="base">
                                        <p:cTn id="24" dur="500" fill="hold"/>
                                        <p:tgtEl>
                                          <p:spTgt spid="1048600">
                                            <p:txEl>
                                              <p:pRg st="7" end="7"/>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486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48600">
                                            <p:txEl>
                                              <p:pRg st="9" end="9"/>
                                            </p:txEl>
                                          </p:spTgt>
                                        </p:tgtEl>
                                        <p:attrNameLst>
                                          <p:attrName>style.visibility</p:attrName>
                                        </p:attrNameLst>
                                      </p:cBhvr>
                                      <p:to>
                                        <p:strVal val="visible"/>
                                      </p:to>
                                    </p:set>
                                    <p:anim calcmode="lin" valueType="num">
                                      <p:cBhvr additive="base">
                                        <p:cTn id="30" dur="500" fill="hold"/>
                                        <p:tgtEl>
                                          <p:spTgt spid="1048600">
                                            <p:txEl>
                                              <p:pRg st="9" end="9"/>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86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457200" y="274638"/>
            <a:ext cx="8229600" cy="715962"/>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solidFill>
                  <a:schemeClr val="accent6">
                    <a:lumMod val="50000"/>
                  </a:schemeClr>
                </a:solidFill>
                <a:latin typeface="Times New Roman" pitchFamily="18" charset="0"/>
                <a:cs typeface="Times New Roman" pitchFamily="18" charset="0"/>
              </a:rPr>
              <a:t>Acts Related To Air Pollution</a:t>
            </a:r>
          </a:p>
        </p:txBody>
      </p:sp>
      <p:sp>
        <p:nvSpPr>
          <p:cNvPr id="1048603" name="Content Placeholder 2"/>
          <p:cNvSpPr>
            <a:spLocks noGrp="1"/>
          </p:cNvSpPr>
          <p:nvPr>
            <p:ph idx="1"/>
          </p:nvPr>
        </p:nvSpPr>
        <p:spPr>
          <a:xfrm>
            <a:off x="457200" y="990600"/>
            <a:ext cx="8229600" cy="5135563"/>
          </a:xfrm>
        </p:spPr>
        <p:txBody>
          <a:bodyPr>
            <a:normAutofit/>
          </a:bodyPr>
          <a:lstStyle/>
          <a:p>
            <a:pPr>
              <a:buNone/>
            </a:pP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Font typeface="Wingdings" pitchFamily="2" charset="2"/>
              <a:buChar char="v"/>
            </a:pPr>
            <a:r>
              <a:rPr lang="en-US" sz="2800" dirty="0">
                <a:latin typeface="Times New Roman" pitchFamily="18" charset="0"/>
                <a:cs typeface="Times New Roman" pitchFamily="18" charset="0"/>
              </a:rPr>
              <a:t>    The </a:t>
            </a:r>
            <a:r>
              <a:rPr lang="en-US" sz="2800" b="1" dirty="0">
                <a:latin typeface="Times New Roman" pitchFamily="18" charset="0"/>
                <a:cs typeface="Times New Roman" pitchFamily="18" charset="0"/>
              </a:rPr>
              <a:t>Air (Prevention and Control of Pollution) act, 1981,</a:t>
            </a:r>
            <a:r>
              <a:rPr lang="en-US" sz="2800" dirty="0">
                <a:latin typeface="Times New Roman" pitchFamily="18" charset="0"/>
                <a:cs typeface="Times New Roman" pitchFamily="18" charset="0"/>
              </a:rPr>
              <a:t> as amended by </a:t>
            </a:r>
            <a:r>
              <a:rPr lang="en-US" sz="2800" b="1" dirty="0">
                <a:latin typeface="Times New Roman" pitchFamily="18" charset="0"/>
                <a:cs typeface="Times New Roman" pitchFamily="18" charset="0"/>
              </a:rPr>
              <a:t>Amendment Act, 1987.</a:t>
            </a:r>
          </a:p>
          <a:p>
            <a:pPr>
              <a:buNone/>
            </a:pPr>
            <a:endParaRPr lang="en-US" sz="2800" dirty="0">
              <a:latin typeface="Times New Roman" pitchFamily="18" charset="0"/>
              <a:cs typeface="Times New Roman" pitchFamily="18" charset="0"/>
            </a:endParaRPr>
          </a:p>
          <a:p>
            <a:pPr>
              <a:buFont typeface="Wingdings" pitchFamily="2" charset="2"/>
              <a:buChar char="v"/>
            </a:pPr>
            <a:r>
              <a:rPr lang="en-US" sz="2800" dirty="0">
                <a:latin typeface="Times New Roman" pitchFamily="18" charset="0"/>
                <a:cs typeface="Times New Roman" pitchFamily="18" charset="0"/>
              </a:rPr>
              <a:t>    The </a:t>
            </a:r>
            <a:r>
              <a:rPr lang="en-US" sz="2800" b="1" dirty="0">
                <a:latin typeface="Times New Roman" pitchFamily="18" charset="0"/>
                <a:cs typeface="Times New Roman" pitchFamily="18" charset="0"/>
              </a:rPr>
              <a:t>Air (Prevention and Control of Pollution) Rules, 1982.</a:t>
            </a:r>
          </a:p>
          <a:p>
            <a:pPr>
              <a:buNone/>
            </a:pPr>
            <a:endParaRPr lang="en-US" sz="2800" dirty="0">
              <a:latin typeface="Times New Roman" pitchFamily="18" charset="0"/>
              <a:cs typeface="Times New Roman" pitchFamily="18" charset="0"/>
            </a:endParaRPr>
          </a:p>
          <a:p>
            <a:pPr>
              <a:buFont typeface="Wingdings" pitchFamily="2" charset="2"/>
              <a:buChar char="v"/>
            </a:pPr>
            <a:r>
              <a:rPr lang="en-US" sz="2800" dirty="0">
                <a:latin typeface="Times New Roman" pitchFamily="18" charset="0"/>
                <a:cs typeface="Times New Roman" pitchFamily="18" charset="0"/>
              </a:rPr>
              <a:t>   The </a:t>
            </a:r>
            <a:r>
              <a:rPr lang="en-US" sz="2800" b="1" dirty="0">
                <a:latin typeface="Times New Roman" pitchFamily="18" charset="0"/>
                <a:cs typeface="Times New Roman" pitchFamily="18" charset="0"/>
              </a:rPr>
              <a:t>Air (Prevention and Control of Pollution) (Union Territories) Rules, 1983.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48602"/>
                                        </p:tgtEl>
                                        <p:attrNameLst>
                                          <p:attrName>style.visibility</p:attrName>
                                        </p:attrNameLst>
                                      </p:cBhvr>
                                      <p:to>
                                        <p:strVal val="visible"/>
                                      </p:to>
                                    </p:set>
                                    <p:animEffect transition="in" filter="diamond(in)">
                                      <p:cBhvr>
                                        <p:cTn id="7" dur="2000"/>
                                        <p:tgtEl>
                                          <p:spTgt spid="10486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48603">
                                            <p:txEl>
                                              <p:pRg st="2" end="2"/>
                                            </p:txEl>
                                          </p:spTgt>
                                        </p:tgtEl>
                                        <p:attrNameLst>
                                          <p:attrName>style.visibility</p:attrName>
                                        </p:attrNameLst>
                                      </p:cBhvr>
                                      <p:to>
                                        <p:strVal val="visible"/>
                                      </p:to>
                                    </p:set>
                                    <p:animEffect transition="in" filter="box(out)">
                                      <p:cBhvr>
                                        <p:cTn id="12" dur="500"/>
                                        <p:tgtEl>
                                          <p:spTgt spid="1048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48603">
                                            <p:txEl>
                                              <p:pRg st="4" end="4"/>
                                            </p:txEl>
                                          </p:spTgt>
                                        </p:tgtEl>
                                        <p:attrNameLst>
                                          <p:attrName>style.visibility</p:attrName>
                                        </p:attrNameLst>
                                      </p:cBhvr>
                                      <p:to>
                                        <p:strVal val="visible"/>
                                      </p:to>
                                    </p:set>
                                    <p:animEffect transition="in" filter="box(out)">
                                      <p:cBhvr>
                                        <p:cTn id="17" dur="500"/>
                                        <p:tgtEl>
                                          <p:spTgt spid="10486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48603">
                                            <p:txEl>
                                              <p:pRg st="6" end="6"/>
                                            </p:txEl>
                                          </p:spTgt>
                                        </p:tgtEl>
                                        <p:attrNameLst>
                                          <p:attrName>style.visibility</p:attrName>
                                        </p:attrNameLst>
                                      </p:cBhvr>
                                      <p:to>
                                        <p:strVal val="visible"/>
                                      </p:to>
                                    </p:set>
                                    <p:animEffect transition="in" filter="box(out)">
                                      <p:cBhvr>
                                        <p:cTn id="22" dur="500"/>
                                        <p:tgtEl>
                                          <p:spTgt spid="1048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4000" dirty="0">
                <a:latin typeface="Times New Roman" pitchFamily="18" charset="0"/>
                <a:cs typeface="Times New Roman" pitchFamily="18" charset="0"/>
              </a:rPr>
              <a:t>Noise Pollution Related</a:t>
            </a:r>
          </a:p>
        </p:txBody>
      </p:sp>
      <p:sp>
        <p:nvSpPr>
          <p:cNvPr id="1048605" name="Content Placeholder 2"/>
          <p:cNvSpPr>
            <a:spLocks noGrp="1"/>
          </p:cNvSpPr>
          <p:nvPr>
            <p:ph idx="1"/>
          </p:nvPr>
        </p:nvSpPr>
        <p:spPr>
          <a:xfrm>
            <a:off x="457200" y="1143000"/>
            <a:ext cx="8229600" cy="4983163"/>
          </a:xfrm>
        </p:spPr>
        <p:txBody>
          <a:bodyPr>
            <a:normAutofit/>
          </a:bodyPr>
          <a:lstStyle/>
          <a:p>
            <a:pPr>
              <a:buNone/>
            </a:pPr>
            <a:endParaRPr lang="en-US" sz="2400" dirty="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a:p>
            <a:pPr>
              <a:buFont typeface="Wingdings" pitchFamily="2" charset="2"/>
              <a:buChar char="v"/>
            </a:pPr>
            <a:endParaRPr lang="en-US" sz="3600" dirty="0">
              <a:latin typeface="Times New Roman" pitchFamily="18" charset="0"/>
              <a:cs typeface="Times New Roman" pitchFamily="18" charset="0"/>
            </a:endParaRPr>
          </a:p>
          <a:p>
            <a:pPr>
              <a:buFont typeface="Wingdings" pitchFamily="2" charset="2"/>
              <a:buChar char="v"/>
            </a:pPr>
            <a:endParaRPr lang="en-US" sz="3600" dirty="0">
              <a:latin typeface="Times New Roman" pitchFamily="18" charset="0"/>
              <a:cs typeface="Times New Roman" pitchFamily="18" charset="0"/>
            </a:endParaRPr>
          </a:p>
          <a:p>
            <a:pPr>
              <a:buFont typeface="Wingdings" pitchFamily="2" charset="2"/>
              <a:buChar char="v"/>
            </a:pPr>
            <a:endParaRPr lang="en-US" sz="3600" dirty="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a:p>
            <a:pPr>
              <a:buFont typeface="Wingdings" pitchFamily="2" charset="2"/>
              <a:buChar char="v"/>
            </a:pPr>
            <a:endParaRPr lang="en-US" sz="3600" dirty="0">
              <a:latin typeface="Times New Roman" pitchFamily="18" charset="0"/>
              <a:cs typeface="Times New Roman" pitchFamily="18" charset="0"/>
            </a:endParaRPr>
          </a:p>
          <a:p>
            <a:pPr>
              <a:buFont typeface="Wingdings" pitchFamily="2" charset="2"/>
              <a:buChar char="v"/>
            </a:pPr>
            <a:endParaRPr lang="en-US" sz="3600" dirty="0">
              <a:latin typeface="Times New Roman" pitchFamily="18" charset="0"/>
              <a:cs typeface="Times New Roman" pitchFamily="18" charset="0"/>
            </a:endParaRPr>
          </a:p>
          <a:p>
            <a:pPr>
              <a:buFont typeface="Wingdings" pitchFamily="2" charset="2"/>
              <a:buChar char="v"/>
            </a:pPr>
            <a:endParaRPr lang="en-US" sz="3600" dirty="0">
              <a:latin typeface="Times New Roman" pitchFamily="18" charset="0"/>
              <a:cs typeface="Times New Roman" pitchFamily="18" charset="0"/>
            </a:endParaRPr>
          </a:p>
          <a:p>
            <a:pPr>
              <a:buFont typeface="Wingdings" pitchFamily="2" charset="2"/>
              <a:buChar char="v"/>
            </a:pPr>
            <a:endParaRPr lang="en-US" sz="3600" dirty="0">
              <a:latin typeface="Times New Roman" pitchFamily="18" charset="0"/>
              <a:cs typeface="Times New Roman" pitchFamily="18" charset="0"/>
            </a:endParaRPr>
          </a:p>
        </p:txBody>
      </p:sp>
      <p:pic>
        <p:nvPicPr>
          <p:cNvPr id="2097154" name="Picture 4" descr="_3d0c377a-c8c7-11e6-ad67-c7f41c1c9a76.jpg"/>
          <p:cNvPicPr>
            <a:picLocks noChangeAspect="1"/>
          </p:cNvPicPr>
          <p:nvPr/>
        </p:nvPicPr>
        <p:blipFill>
          <a:blip r:embed="rId2"/>
          <a:stretch>
            <a:fillRect/>
          </a:stretch>
        </p:blipFill>
        <p:spPr>
          <a:xfrm>
            <a:off x="2245323" y="2209800"/>
            <a:ext cx="6898677"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04"/>
                                        </p:tgtEl>
                                        <p:attrNameLst>
                                          <p:attrName>style.visibility</p:attrName>
                                        </p:attrNameLst>
                                      </p:cBhvr>
                                      <p:to>
                                        <p:strVal val="visible"/>
                                      </p:to>
                                    </p:set>
                                    <p:anim calcmode="lin" valueType="num">
                                      <p:cBhvr additive="base">
                                        <p:cTn id="7" dur="500" fill="hold"/>
                                        <p:tgtEl>
                                          <p:spTgt spid="1048604"/>
                                        </p:tgtEl>
                                        <p:attrNameLst>
                                          <p:attrName>ppt_x</p:attrName>
                                        </p:attrNameLst>
                                      </p:cBhvr>
                                      <p:tavLst>
                                        <p:tav tm="0">
                                          <p:val>
                                            <p:strVal val="#ppt_x"/>
                                          </p:val>
                                        </p:tav>
                                        <p:tav tm="100000">
                                          <p:val>
                                            <p:strVal val="#ppt_x"/>
                                          </p:val>
                                        </p:tav>
                                      </p:tavLst>
                                    </p:anim>
                                    <p:anim calcmode="lin" valueType="num">
                                      <p:cBhvr additive="base">
                                        <p:cTn id="8" dur="500" fill="hold"/>
                                        <p:tgtEl>
                                          <p:spTgt spid="1048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97154"/>
                                        </p:tgtEl>
                                        <p:attrNameLst>
                                          <p:attrName>style.visibility</p:attrName>
                                        </p:attrNameLst>
                                      </p:cBhvr>
                                      <p:to>
                                        <p:strVal val="visible"/>
                                      </p:to>
                                    </p:set>
                                    <p:anim calcmode="lin" valueType="num">
                                      <p:cBhvr additive="base">
                                        <p:cTn id="13" dur="500" fill="hold"/>
                                        <p:tgtEl>
                                          <p:spTgt spid="2097154"/>
                                        </p:tgtEl>
                                        <p:attrNameLst>
                                          <p:attrName>ppt_x</p:attrName>
                                        </p:attrNameLst>
                                      </p:cBhvr>
                                      <p:tavLst>
                                        <p:tav tm="0">
                                          <p:val>
                                            <p:strVal val="1+#ppt_w/2"/>
                                          </p:val>
                                        </p:tav>
                                        <p:tav tm="100000">
                                          <p:val>
                                            <p:strVal val="#ppt_x"/>
                                          </p:val>
                                        </p:tav>
                                      </p:tavLst>
                                    </p:anim>
                                    <p:anim calcmode="lin" valueType="num">
                                      <p:cBhvr additive="base">
                                        <p:cTn id="14" dur="500" fill="hold"/>
                                        <p:tgtEl>
                                          <p:spTgt spid="2097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2"/>
          <p:cNvSpPr>
            <a:spLocks noGrp="1"/>
          </p:cNvSpPr>
          <p:nvPr>
            <p:ph idx="1"/>
          </p:nvPr>
        </p:nvSpPr>
        <p:spPr>
          <a:xfrm>
            <a:off x="457200" y="533400"/>
            <a:ext cx="8229600" cy="5592763"/>
          </a:xfrm>
          <a:noFill/>
        </p:spPr>
        <p:txBody>
          <a:bodyPr>
            <a:normAutofit fontScale="79750" lnSpcReduction="20000"/>
          </a:bodyPr>
          <a:lstStyle/>
          <a:p>
            <a:pPr>
              <a:buFont typeface="Wingdings" pitchFamily="2" charset="2"/>
              <a:buChar char="v"/>
            </a:pPr>
            <a:endParaRPr lang="en-US" dirty="0">
              <a:latin typeface="Times New Roman" pitchFamily="18" charset="0"/>
              <a:cs typeface="Times New Roman" pitchFamily="18" charset="0"/>
            </a:endParaRPr>
          </a:p>
          <a:p>
            <a:pPr>
              <a:buFont typeface="Wingdings" pitchFamily="2" charset="2"/>
              <a:buChar char="v"/>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Noise is a type of </a:t>
            </a:r>
            <a:r>
              <a:rPr lang="en-US" b="1" dirty="0">
                <a:latin typeface="Times New Roman" pitchFamily="18" charset="0"/>
                <a:cs typeface="Times New Roman" pitchFamily="18" charset="0"/>
              </a:rPr>
              <a:t>atmospheric pollution </a:t>
            </a:r>
            <a:r>
              <a:rPr lang="en-US" dirty="0">
                <a:latin typeface="Times New Roman" pitchFamily="18" charset="0"/>
                <a:cs typeface="Times New Roman" pitchFamily="18" charset="0"/>
              </a:rPr>
              <a:t>in the form of </a:t>
            </a:r>
            <a:r>
              <a:rPr lang="en-US" b="1" dirty="0">
                <a:latin typeface="Times New Roman" pitchFamily="18" charset="0"/>
                <a:cs typeface="Times New Roman" pitchFamily="18" charset="0"/>
              </a:rPr>
              <a:t>waves.</a:t>
            </a:r>
            <a:r>
              <a:rPr lang="en-US" dirty="0">
                <a:latin typeface="Times New Roman" pitchFamily="18" charset="0"/>
                <a:cs typeface="Times New Roman" pitchFamily="18" charset="0"/>
              </a:rPr>
              <a:t>  It is a shadowy public enemy. </a:t>
            </a:r>
          </a:p>
          <a:p>
            <a:pPr>
              <a:buFont typeface="Wingdings" pitchFamily="2" charset="2"/>
              <a:buChar char="v"/>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 It has increased in the modern age of </a:t>
            </a:r>
            <a:r>
              <a:rPr lang="en-US" b="1" dirty="0" err="1">
                <a:latin typeface="Times New Roman" pitchFamily="18" charset="0"/>
                <a:cs typeface="Times New Roman" pitchFamily="18" charset="0"/>
              </a:rPr>
              <a:t>industrialisation</a:t>
            </a:r>
            <a:r>
              <a:rPr lang="en-US" b="1" dirty="0">
                <a:latin typeface="Times New Roman" pitchFamily="18" charset="0"/>
                <a:cs typeface="Times New Roman" pitchFamily="18" charset="0"/>
              </a:rPr>
              <a:t> and technological advancement.</a:t>
            </a:r>
          </a:p>
          <a:p>
            <a:pPr>
              <a:buNone/>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   This Act may be called as </a:t>
            </a:r>
            <a:r>
              <a:rPr lang="en-US" b="1" dirty="0">
                <a:latin typeface="Times New Roman" pitchFamily="18" charset="0"/>
                <a:cs typeface="Times New Roman" pitchFamily="18" charset="0"/>
              </a:rPr>
              <a:t>Noise Pollution (Regulation and Control) Rules, 2000</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6">
                                            <p:txEl>
                                              <p:pRg st="2" end="2"/>
                                            </p:txEl>
                                          </p:spTgt>
                                        </p:tgtEl>
                                        <p:attrNameLst>
                                          <p:attrName>style.visibility</p:attrName>
                                        </p:attrNameLst>
                                      </p:cBhvr>
                                      <p:to>
                                        <p:strVal val="visible"/>
                                      </p:to>
                                    </p:set>
                                    <p:animEffect transition="in" filter="blinds(horizontal)">
                                      <p:cBhvr>
                                        <p:cTn id="7" dur="500"/>
                                        <p:tgtEl>
                                          <p:spTgt spid="10486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48606">
                                            <p:txEl>
                                              <p:pRg st="4" end="4"/>
                                            </p:txEl>
                                          </p:spTgt>
                                        </p:tgtEl>
                                        <p:attrNameLst>
                                          <p:attrName>style.visibility</p:attrName>
                                        </p:attrNameLst>
                                      </p:cBhvr>
                                      <p:to>
                                        <p:strVal val="visible"/>
                                      </p:to>
                                    </p:set>
                                    <p:anim calcmode="lin" valueType="num">
                                      <p:cBhvr additive="base">
                                        <p:cTn id="12" dur="500" fill="hold"/>
                                        <p:tgtEl>
                                          <p:spTgt spid="1048606">
                                            <p:txEl>
                                              <p:pRg st="4" end="4"/>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486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48606">
                                            <p:txEl>
                                              <p:pRg st="6" end="6"/>
                                            </p:txEl>
                                          </p:spTgt>
                                        </p:tgtEl>
                                        <p:attrNameLst>
                                          <p:attrName>style.visibility</p:attrName>
                                        </p:attrNameLst>
                                      </p:cBhvr>
                                      <p:to>
                                        <p:strVal val="visible"/>
                                      </p:to>
                                    </p:set>
                                    <p:anim calcmode="lin" valueType="num">
                                      <p:cBhvr additive="base">
                                        <p:cTn id="18" dur="500" fill="hold"/>
                                        <p:tgtEl>
                                          <p:spTgt spid="1048606">
                                            <p:txEl>
                                              <p:pRg st="6" end="6"/>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4860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717</Words>
  <Application>Microsoft Office PowerPoint</Application>
  <PresentationFormat>On-screen Show (4:3)</PresentationFormat>
  <Paragraphs>131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Andalus</vt:lpstr>
      <vt:lpstr>AndroidClock</vt:lpstr>
      <vt:lpstr>Arial</vt:lpstr>
      <vt:lpstr>Calibri</vt:lpstr>
      <vt:lpstr>Courier New</vt:lpstr>
      <vt:lpstr>Times New Roman</vt:lpstr>
      <vt:lpstr>Wingdings</vt:lpstr>
      <vt:lpstr>Office Theme</vt:lpstr>
      <vt:lpstr>WELCOME </vt:lpstr>
      <vt:lpstr>India-Law Pertaining To The Environment</vt:lpstr>
      <vt:lpstr>Introduction</vt:lpstr>
      <vt:lpstr>The Environmental Acts and Laws in India are analyzed according to the nature of the problems.</vt:lpstr>
      <vt:lpstr>Acts Related to Water Pollution </vt:lpstr>
      <vt:lpstr>Air Pollution Related : </vt:lpstr>
      <vt:lpstr>Acts Related To Air Pollution</vt:lpstr>
      <vt:lpstr>Noise Pollution Related</vt:lpstr>
      <vt:lpstr>PowerPoint Presentation</vt:lpstr>
      <vt:lpstr>Noise Pollution Related Acts</vt:lpstr>
      <vt:lpstr>Coastal Zone Related</vt:lpstr>
      <vt:lpstr>Acts Related to Coastal Zone </vt:lpstr>
      <vt:lpstr>Forest Conservation Related</vt:lpstr>
      <vt:lpstr>Acts Related to Forest Conservation</vt:lpstr>
      <vt:lpstr>Wildlife Related </vt:lpstr>
      <vt:lpstr>Acts Related to Wildlife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India-Law Pretaining To The Environment</dc:title>
  <dc:creator>admin</dc:creator>
  <cp:lastModifiedBy>SHARIQ SHAIKH</cp:lastModifiedBy>
  <cp:revision>3</cp:revision>
  <dcterms:created xsi:type="dcterms:W3CDTF">2017-09-13T23:49:43Z</dcterms:created>
  <dcterms:modified xsi:type="dcterms:W3CDTF">2019-10-13T16:43:25Z</dcterms:modified>
</cp:coreProperties>
</file>